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351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24" r:id="rId39"/>
    <p:sldId id="325" r:id="rId40"/>
    <p:sldId id="297" r:id="rId41"/>
    <p:sldId id="298" r:id="rId42"/>
    <p:sldId id="326" r:id="rId43"/>
    <p:sldId id="327" r:id="rId44"/>
    <p:sldId id="299" r:id="rId45"/>
    <p:sldId id="300" r:id="rId46"/>
    <p:sldId id="328" r:id="rId47"/>
    <p:sldId id="329" r:id="rId48"/>
    <p:sldId id="301" r:id="rId49"/>
    <p:sldId id="302" r:id="rId50"/>
    <p:sldId id="330" r:id="rId51"/>
    <p:sldId id="331" r:id="rId52"/>
    <p:sldId id="303" r:id="rId53"/>
    <p:sldId id="304" r:id="rId54"/>
    <p:sldId id="332" r:id="rId55"/>
    <p:sldId id="333" r:id="rId56"/>
    <p:sldId id="30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35" r:id="rId76"/>
    <p:sldId id="336" r:id="rId77"/>
    <p:sldId id="334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219A7-721C-A8BB-153D-F61623841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BB847A-BE10-C5E2-D424-3692DE41E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229F6-E220-32CF-9F36-B5D5EFCC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7BABB2-AF87-58E4-2AE0-54A58A3F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17829-A83F-881B-4FFD-60848897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8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1DF0F-CF0F-C2D4-2CAE-07E9439A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7AB4E-770A-7657-3830-AC98C09D6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D5726-445A-381B-1513-BB1CA7C7E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3E2AD-DE24-898E-2EC5-CF3E86E5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724922-25D7-FFD0-6D6B-71772FE9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8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745CFF-7F09-4425-9CDC-C64ADCE3A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F74AC-3152-8B8F-836D-3FAC9D297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B1C663-65C4-55C6-CF35-23637EF3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B19E8-577B-0806-64F7-D46554F8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67C42-5B80-9EC3-31D9-BBFBFBD1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5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8E601-EB4B-791A-BB8F-98872BC1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CAFF1-FD2D-13FC-99B1-79CEBA142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57724-C9B0-A7F1-BA17-32A0203D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116FC-0C1B-9E67-9405-0548BDD1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90568-5CD0-819E-BD68-2A79EFC1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F4C61-C6DA-C3A9-2D17-162565B9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5C52D0-66C5-D9B3-56B6-347A42304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2EABF-E497-E12F-DFAD-05B51621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9F81D3-810D-FFFE-0F99-7A73EB15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C16FD-1DA3-6558-A985-3359CB11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2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ECFCA-4FD9-D0A6-EC6B-D6280A91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A7BDF-2C23-9775-D760-2ED2F0914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2357C-F3FB-A08C-4394-795F2D85D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574D29-1A69-CBEF-02D2-04EA8CF5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15D419-386E-10A2-196A-BF2771674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E1D7A-9D89-25E2-9944-2B02FE2C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1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C8BDB-F72E-09F1-E178-BED9EDC5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A3FC3-9EB6-B8A6-A291-D4737F891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08F6D5-BF50-9887-C56D-7193DC289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D6DCB-7AE2-8AF7-BF06-1BD2BF3D0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CC22D5-A63B-C917-0F4A-679EFE0FE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B3231-38B7-5520-C7F9-228F04D9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DAB094-D1B2-C496-46A6-3072FFA9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694EF2-AC47-5E0B-1A57-3C45AB524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1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6E1BB-B0CC-8992-4A28-FA974C36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FC6353-7451-139C-9B84-0B591FE0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03B59C-BD0C-F81D-41E9-531D908B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B670A7-4BC7-68EB-1CD0-4DA35040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792919-5119-53C2-A4BD-B9CC2EE0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73CF59-2445-C05D-54BD-30986E0B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20B17-41E7-5E2D-D39C-1102E881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2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E1786-D8E9-3ADA-DCC5-5B90E251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977AD-02F3-567F-EE7F-86CB9E35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152A32-93D6-64E1-9EE2-6737FA598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9AA52-AF12-7247-7841-60342615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2B9D57-4F82-6F3E-2404-711A7007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4DD6E-CE16-AD4C-1A6B-D7D9D1FA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53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3846B-005B-2003-4B8F-4EDBD2DA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382347-5604-9FB9-E3E9-4394BCD91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37BE2F-8485-BADE-8C10-4DC10187F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676B48-C258-400F-7114-BF5CCE7E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A20812-2A64-708C-E40F-397EA338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9D2539-2BFB-E39C-C9E1-9AD04264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7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accent1">
                <a:lumMod val="5000"/>
                <a:lumOff val="95000"/>
              </a:schemeClr>
            </a:gs>
            <a:gs pos="0">
              <a:schemeClr val="accent1"/>
            </a:gs>
            <a:gs pos="19000">
              <a:schemeClr val="accent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40659-3E6C-C00F-9CC1-D3288608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4494AB-1BAA-F120-AA56-178A5462C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E2076-4924-847B-08FB-492DC55F5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5523-E529-433C-A563-EACC9B5306E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6FD1-9C52-4E41-7295-806BB67DC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7D2FA-D44C-03D3-635F-C3855D96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3DD3-09AF-4440-9625-164E71A03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3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B6D7E-00F1-8F97-4B0F-52A6458335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빅데이터 처리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A08CD9-CE2A-CD10-2C83-0750B949F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600" dirty="0"/>
              <a:t>-</a:t>
            </a:r>
            <a:r>
              <a:rPr lang="ko-KR" altLang="en-US" sz="2600" dirty="0"/>
              <a:t>게임 트랜드 조사</a:t>
            </a:r>
            <a:r>
              <a:rPr lang="en-US" altLang="ko-KR" sz="2600" dirty="0"/>
              <a:t>-</a:t>
            </a:r>
          </a:p>
          <a:p>
            <a:r>
              <a:rPr lang="en-US" altLang="ko-KR" sz="1600" dirty="0"/>
              <a:t>201844037-B-</a:t>
            </a:r>
            <a:r>
              <a:rPr lang="ko-KR" altLang="en-US" sz="1600" dirty="0"/>
              <a:t>고대현</a:t>
            </a:r>
          </a:p>
        </p:txBody>
      </p:sp>
    </p:spTree>
    <p:extLst>
      <p:ext uri="{BB962C8B-B14F-4D97-AF65-F5344CB8AC3E}">
        <p14:creationId xmlns:p14="http://schemas.microsoft.com/office/powerpoint/2010/main" val="239700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52FA074-5C21-1131-B122-142F37D9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8" y="1836613"/>
            <a:ext cx="7259063" cy="2581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</a:t>
            </a:r>
            <a:r>
              <a:rPr lang="ko-KR" altLang="en-US" sz="2800" b="1" dirty="0" err="1">
                <a:solidFill>
                  <a:schemeClr val="bg1"/>
                </a:solidFill>
              </a:rPr>
              <a:t>수집후</a:t>
            </a:r>
            <a:r>
              <a:rPr lang="ko-KR" altLang="en-US" sz="2800" b="1" dirty="0">
                <a:solidFill>
                  <a:schemeClr val="bg1"/>
                </a:solidFill>
              </a:rPr>
              <a:t>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632524" y="3429001"/>
            <a:ext cx="6586423" cy="180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4899515" y="1798722"/>
            <a:ext cx="552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태그가 있다면 해당 페이지의 태그를 수집하고</a:t>
            </a:r>
            <a:endParaRPr lang="en-US" altLang="ko-KR" dirty="0"/>
          </a:p>
          <a:p>
            <a:r>
              <a:rPr lang="ko-KR" altLang="en-US" dirty="0"/>
              <a:t>쓸모없는 특수문자를 제거합니다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6C6714D-5CED-C9E3-5F15-1A7FA856A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16" y="3981306"/>
            <a:ext cx="6124121" cy="22835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59CC7E-D4F0-C318-B2A2-EC4BF499E37F}"/>
              </a:ext>
            </a:extLst>
          </p:cNvPr>
          <p:cNvSpPr/>
          <p:nvPr/>
        </p:nvSpPr>
        <p:spPr>
          <a:xfrm>
            <a:off x="4519816" y="3953488"/>
            <a:ext cx="6124121" cy="2311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30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52FA074-5C21-1131-B122-142F37D9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8" y="1836613"/>
            <a:ext cx="7259063" cy="2581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</a:t>
            </a:r>
            <a:r>
              <a:rPr lang="ko-KR" altLang="en-US" sz="2800" b="1" dirty="0" err="1">
                <a:solidFill>
                  <a:schemeClr val="bg1"/>
                </a:solidFill>
              </a:rPr>
              <a:t>수집후</a:t>
            </a:r>
            <a:r>
              <a:rPr lang="ko-KR" altLang="en-US" sz="2800" b="1" dirty="0">
                <a:solidFill>
                  <a:schemeClr val="bg1"/>
                </a:solidFill>
              </a:rPr>
              <a:t>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740697" y="3757865"/>
            <a:ext cx="5355303" cy="698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4634820" y="1467281"/>
            <a:ext cx="5527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 데이터를 </a:t>
            </a:r>
            <a:r>
              <a:rPr lang="ko-KR" altLang="en-US" dirty="0" err="1"/>
              <a:t>줄바꿈을</a:t>
            </a:r>
            <a:r>
              <a:rPr lang="ko-KR" altLang="en-US" dirty="0"/>
              <a:t> 기준으로 나누고</a:t>
            </a:r>
            <a:endParaRPr lang="en-US" altLang="ko-KR" dirty="0"/>
          </a:p>
          <a:p>
            <a:r>
              <a:rPr lang="ko-KR" altLang="en-US" dirty="0"/>
              <a:t>더블태그 조합에 쓰일 </a:t>
            </a:r>
            <a:r>
              <a:rPr lang="en-US" altLang="ko-KR" dirty="0" err="1"/>
              <a:t>single_tag</a:t>
            </a:r>
            <a:r>
              <a:rPr lang="en-US" altLang="ko-KR" dirty="0"/>
              <a:t> </a:t>
            </a:r>
            <a:r>
              <a:rPr lang="ko-KR" altLang="en-US" dirty="0"/>
              <a:t>리스트에 넣습니다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날짜</a:t>
            </a:r>
            <a:r>
              <a:rPr lang="en-US" altLang="ko-KR" dirty="0"/>
              <a:t> – </a:t>
            </a:r>
            <a:r>
              <a:rPr lang="ko-KR" altLang="en-US" dirty="0"/>
              <a:t>태그 조합으로 </a:t>
            </a:r>
            <a:endParaRPr lang="en-US" altLang="ko-KR" dirty="0"/>
          </a:p>
          <a:p>
            <a:r>
              <a:rPr lang="ko-KR" altLang="en-US" dirty="0"/>
              <a:t>데이터를 </a:t>
            </a:r>
            <a:r>
              <a:rPr lang="ko-KR" altLang="en-US" dirty="0" err="1"/>
              <a:t>만든후</a:t>
            </a:r>
            <a:r>
              <a:rPr lang="ko-KR" altLang="en-US" dirty="0"/>
              <a:t> 데이터 프레임에 추가합니다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2B23AE-0304-33F1-F02C-850B5715EF30}"/>
              </a:ext>
            </a:extLst>
          </p:cNvPr>
          <p:cNvSpPr/>
          <p:nvPr/>
        </p:nvSpPr>
        <p:spPr>
          <a:xfrm>
            <a:off x="561877" y="2778293"/>
            <a:ext cx="2117155" cy="446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680E2-688F-E02E-0C0B-8BFF9C1BE181}"/>
              </a:ext>
            </a:extLst>
          </p:cNvPr>
          <p:cNvSpPr txBox="1"/>
          <p:nvPr/>
        </p:nvSpPr>
        <p:spPr>
          <a:xfrm>
            <a:off x="5092020" y="4652055"/>
            <a:ext cx="601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데이터는 </a:t>
            </a:r>
            <a:r>
              <a:rPr lang="en-US" altLang="ko-KR" dirty="0"/>
              <a:t>2022-12-01   |   Action </a:t>
            </a:r>
            <a:r>
              <a:rPr lang="ko-KR" altLang="en-US" dirty="0"/>
              <a:t>형식으로 저장됩니다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310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60E33C-E38F-9F42-66B6-74111E13F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1" y="3480943"/>
            <a:ext cx="5020376" cy="1305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</a:t>
            </a:r>
            <a:r>
              <a:rPr lang="ko-KR" altLang="en-US" sz="2800" b="1" dirty="0" err="1">
                <a:solidFill>
                  <a:schemeClr val="bg1"/>
                </a:solidFill>
              </a:rPr>
              <a:t>수집후</a:t>
            </a:r>
            <a:r>
              <a:rPr lang="ko-KR" altLang="en-US" sz="2800" b="1" dirty="0">
                <a:solidFill>
                  <a:schemeClr val="bg1"/>
                </a:solidFill>
              </a:rPr>
              <a:t>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2924829" y="1849917"/>
            <a:ext cx="767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가지의 태그를 조합하여 어떤 태그의 조합이 인기 많은지를 알기 위한 더블태그 데이터를 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680E2-688F-E02E-0C0B-8BFF9C1BE181}"/>
              </a:ext>
            </a:extLst>
          </p:cNvPr>
          <p:cNvSpPr txBox="1"/>
          <p:nvPr/>
        </p:nvSpPr>
        <p:spPr>
          <a:xfrm>
            <a:off x="5343455" y="3732065"/>
            <a:ext cx="601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A-B , B-A</a:t>
            </a:r>
            <a:r>
              <a:rPr lang="ko-KR" altLang="en-US" dirty="0"/>
              <a:t>의 데이터처럼 순서가 바뀐 중복데이터를 방지하기위해 태그 배열을 정렬시킵니다</a:t>
            </a:r>
            <a:r>
              <a:rPr lang="en-US" altLang="ko-KR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0308F-E664-A458-AFAC-53C3C7AEB1B7}"/>
              </a:ext>
            </a:extLst>
          </p:cNvPr>
          <p:cNvSpPr/>
          <p:nvPr/>
        </p:nvSpPr>
        <p:spPr>
          <a:xfrm>
            <a:off x="414642" y="3429000"/>
            <a:ext cx="1171648" cy="303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2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60E33C-E38F-9F42-66B6-74111E13F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0" y="2171236"/>
            <a:ext cx="5020376" cy="1305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</a:t>
            </a:r>
            <a:r>
              <a:rPr lang="ko-KR" altLang="en-US" sz="2800" b="1" dirty="0" err="1">
                <a:solidFill>
                  <a:schemeClr val="bg1"/>
                </a:solidFill>
              </a:rPr>
              <a:t>수집후</a:t>
            </a:r>
            <a:r>
              <a:rPr lang="ko-KR" altLang="en-US" sz="2800" b="1" dirty="0">
                <a:solidFill>
                  <a:schemeClr val="bg1"/>
                </a:solidFill>
              </a:rPr>
              <a:t>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3174989" y="1810030"/>
            <a:ext cx="767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다음 </a:t>
            </a:r>
            <a:r>
              <a:rPr lang="en-US" altLang="ko-KR" dirty="0"/>
              <a:t>for</a:t>
            </a:r>
            <a:r>
              <a:rPr lang="ko-KR" altLang="en-US" dirty="0"/>
              <a:t>문을 두개 돌려 데이터의 더블태그 조합을 모두 구합니다</a:t>
            </a:r>
            <a:r>
              <a:rPr lang="en-US" altLang="ko-KR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0308F-E664-A458-AFAC-53C3C7AEB1B7}"/>
              </a:ext>
            </a:extLst>
          </p:cNvPr>
          <p:cNvSpPr/>
          <p:nvPr/>
        </p:nvSpPr>
        <p:spPr>
          <a:xfrm>
            <a:off x="673195" y="2520724"/>
            <a:ext cx="4700910" cy="908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C8313-AAB6-C03D-5D54-CECA1FB3DB0B}"/>
              </a:ext>
            </a:extLst>
          </p:cNvPr>
          <p:cNvSpPr txBox="1"/>
          <p:nvPr/>
        </p:nvSpPr>
        <p:spPr>
          <a:xfrm>
            <a:off x="3023650" y="3770362"/>
            <a:ext cx="7677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얻은 데이터를 날짜를 </a:t>
            </a:r>
            <a:r>
              <a:rPr lang="ko-KR" altLang="en-US" dirty="0" err="1"/>
              <a:t>등록후</a:t>
            </a:r>
            <a:r>
              <a:rPr lang="ko-KR" altLang="en-US" dirty="0"/>
              <a:t> 데이터프레임에 넣습니다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형식은</a:t>
            </a:r>
            <a:endParaRPr lang="en-US" altLang="ko-KR" dirty="0"/>
          </a:p>
          <a:p>
            <a:r>
              <a:rPr lang="en-US" altLang="ko-KR" dirty="0"/>
              <a:t>2022-12-01 | Action – </a:t>
            </a:r>
            <a:r>
              <a:rPr lang="en-US" altLang="ko-KR" dirty="0" err="1"/>
              <a:t>Advanture</a:t>
            </a:r>
            <a:r>
              <a:rPr lang="en-US" altLang="ko-KR" dirty="0"/>
              <a:t> </a:t>
            </a:r>
            <a:r>
              <a:rPr lang="ko-KR" altLang="en-US" dirty="0"/>
              <a:t>형식을 저장됩니다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291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1DBD05B-2CB3-0270-CE2E-31B562C29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3862882"/>
            <a:ext cx="4344006" cy="153373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D4DF98-0FA2-DA1D-B64D-69DD71A43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2087126"/>
            <a:ext cx="4810796" cy="1571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</a:t>
            </a:r>
            <a:r>
              <a:rPr lang="ko-KR" altLang="en-US" sz="2800" b="1" dirty="0" err="1">
                <a:solidFill>
                  <a:schemeClr val="bg1"/>
                </a:solidFill>
              </a:rPr>
              <a:t>수집후</a:t>
            </a:r>
            <a:r>
              <a:rPr lang="ko-KR" altLang="en-US" sz="2800" b="1" dirty="0">
                <a:solidFill>
                  <a:schemeClr val="bg1"/>
                </a:solidFill>
              </a:rPr>
              <a:t>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5456883" y="2587692"/>
            <a:ext cx="3733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방식으로 </a:t>
            </a:r>
            <a:endParaRPr lang="en-US" altLang="ko-KR" dirty="0"/>
          </a:p>
          <a:p>
            <a:r>
              <a:rPr lang="ko-KR" altLang="en-US" dirty="0"/>
              <a:t>인기 게임</a:t>
            </a:r>
            <a:r>
              <a:rPr lang="en-US" altLang="ko-KR" dirty="0"/>
              <a:t>, </a:t>
            </a:r>
            <a:r>
              <a:rPr lang="ko-KR" altLang="en-US" dirty="0"/>
              <a:t>출시 예정 게임 정보를 데이터프레임에 담습니다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606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D4DF98-0FA2-DA1D-B64D-69DD71A4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2087126"/>
            <a:ext cx="4810796" cy="1571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5193855" y="3429000"/>
            <a:ext cx="583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인기 게임은 순위 순서대로 데이터가 담겨있기 때문에</a:t>
            </a:r>
            <a:endParaRPr lang="en-US" altLang="ko-KR" dirty="0"/>
          </a:p>
          <a:p>
            <a:r>
              <a:rPr lang="ko-KR" altLang="en-US" dirty="0"/>
              <a:t>차례로 순위를 매겨 데이터 프레임에 넣습니다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DD8F5A3-0DA0-0333-A4BF-EF07FD08B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6" y="4352864"/>
            <a:ext cx="3667637" cy="8764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3647F3-A684-A2DB-AC6F-5719568F35BE}"/>
              </a:ext>
            </a:extLst>
          </p:cNvPr>
          <p:cNvSpPr/>
          <p:nvPr/>
        </p:nvSpPr>
        <p:spPr>
          <a:xfrm>
            <a:off x="383059" y="2280466"/>
            <a:ext cx="636116" cy="196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CB7E70-18FE-3B6F-D456-9E88EBFBBD08}"/>
              </a:ext>
            </a:extLst>
          </p:cNvPr>
          <p:cNvSpPr/>
          <p:nvPr/>
        </p:nvSpPr>
        <p:spPr>
          <a:xfrm>
            <a:off x="1899981" y="4351026"/>
            <a:ext cx="3696212" cy="878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5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490962-9E38-69CF-9188-7F38B081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4" y="2794769"/>
            <a:ext cx="4429743" cy="1914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파일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3033063" y="1748355"/>
            <a:ext cx="612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이름과</a:t>
            </a:r>
            <a:r>
              <a:rPr lang="en-US" altLang="ko-KR" dirty="0"/>
              <a:t>, </a:t>
            </a:r>
            <a:r>
              <a:rPr lang="ko-KR" altLang="en-US" dirty="0"/>
              <a:t>데이터프레임을 배열로 만들어 </a:t>
            </a:r>
            <a:r>
              <a:rPr lang="en-US" altLang="ko-KR" dirty="0"/>
              <a:t>for</a:t>
            </a:r>
            <a:r>
              <a:rPr lang="ko-KR" altLang="en-US" dirty="0"/>
              <a:t>문을 돌려 데이터를 파일로 저장합니다</a:t>
            </a:r>
            <a:r>
              <a:rPr lang="en-US" altLang="ko-KR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CB7E70-18FE-3B6F-D456-9E88EBFBBD08}"/>
              </a:ext>
            </a:extLst>
          </p:cNvPr>
          <p:cNvSpPr/>
          <p:nvPr/>
        </p:nvSpPr>
        <p:spPr>
          <a:xfrm>
            <a:off x="3822087" y="3942185"/>
            <a:ext cx="917864" cy="878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F0573-CEFC-B8CF-2CA1-8247912F077F}"/>
              </a:ext>
            </a:extLst>
          </p:cNvPr>
          <p:cNvSpPr txBox="1"/>
          <p:nvPr/>
        </p:nvSpPr>
        <p:spPr>
          <a:xfrm>
            <a:off x="2445428" y="4924978"/>
            <a:ext cx="679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파일이 있으면 </a:t>
            </a:r>
            <a:r>
              <a:rPr lang="ko-KR" altLang="en-US" dirty="0" err="1"/>
              <a:t>헤더없이</a:t>
            </a:r>
            <a:r>
              <a:rPr lang="ko-KR" altLang="en-US" dirty="0"/>
              <a:t> 데이터만 파일에 추가시킵니다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247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파일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4933566" y="1838152"/>
            <a:ext cx="612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데이터는 다음과 같이 저장됩니다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F0573-CEFC-B8CF-2CA1-8247912F077F}"/>
              </a:ext>
            </a:extLst>
          </p:cNvPr>
          <p:cNvSpPr txBox="1"/>
          <p:nvPr/>
        </p:nvSpPr>
        <p:spPr>
          <a:xfrm>
            <a:off x="394494" y="3849852"/>
            <a:ext cx="1581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더블 태그 데이터</a:t>
            </a:r>
            <a:endParaRPr lang="en-US" altLang="ko-KR" sz="1200" dirty="0"/>
          </a:p>
        </p:txBody>
      </p:sp>
      <p:pic>
        <p:nvPicPr>
          <p:cNvPr id="5" name="그림 4" descr="텍스트, 스크린샷, 서류이(가) 표시된 사진&#10;&#10;자동 생성된 설명">
            <a:extLst>
              <a:ext uri="{FF2B5EF4-FFF2-40B4-BE49-F238E27FC236}">
                <a16:creationId xmlns:a16="http://schemas.microsoft.com/office/drawing/2014/main" id="{37B99686-C541-B44E-F0A0-59AF97B27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4" y="1807156"/>
            <a:ext cx="3801005" cy="2000529"/>
          </a:xfrm>
          <a:prstGeom prst="rect">
            <a:avLst/>
          </a:prstGeom>
        </p:spPr>
      </p:pic>
      <p:pic>
        <p:nvPicPr>
          <p:cNvPr id="9" name="그림 8" descr="텍스트, 스크린샷, 서류이(가) 표시된 사진&#10;&#10;자동 생성된 설명">
            <a:extLst>
              <a:ext uri="{FF2B5EF4-FFF2-40B4-BE49-F238E27FC236}">
                <a16:creationId xmlns:a16="http://schemas.microsoft.com/office/drawing/2014/main" id="{CE8EE498-2E62-563D-D70E-D85167484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213" y="3756551"/>
            <a:ext cx="3067478" cy="1848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73B2A5-41F2-6C6F-2A80-07491C16A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4463315"/>
            <a:ext cx="6068272" cy="1086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719D6-4247-5758-6B4B-E56B8A4966C6}"/>
              </a:ext>
            </a:extLst>
          </p:cNvPr>
          <p:cNvSpPr txBox="1"/>
          <p:nvPr/>
        </p:nvSpPr>
        <p:spPr>
          <a:xfrm>
            <a:off x="383059" y="5608782"/>
            <a:ext cx="467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순위 데이터</a:t>
            </a:r>
            <a:endParaRPr lang="en-US" altLang="ko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3416C-8C4C-9C74-03AC-ED266840F256}"/>
              </a:ext>
            </a:extLst>
          </p:cNvPr>
          <p:cNvSpPr txBox="1"/>
          <p:nvPr/>
        </p:nvSpPr>
        <p:spPr>
          <a:xfrm>
            <a:off x="8158213" y="5737574"/>
            <a:ext cx="2128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싱글 태그 데이터</a:t>
            </a:r>
            <a:endParaRPr lang="en-US" altLang="ko-KR" sz="1200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F5539D3-A7E0-965C-DA5F-448AB3387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10" y="2478061"/>
            <a:ext cx="1581371" cy="13717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E2890F-63A9-EAF7-55AE-805041888885}"/>
              </a:ext>
            </a:extLst>
          </p:cNvPr>
          <p:cNvSpPr txBox="1"/>
          <p:nvPr/>
        </p:nvSpPr>
        <p:spPr>
          <a:xfrm>
            <a:off x="4321010" y="3879585"/>
            <a:ext cx="1581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파일 목록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83928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989015" y="2926643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장르에 직접적인 연관이 없는 태그를 배열로 만듭니다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95955C3-A404-A720-E681-86D9E2C58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73" y="3520256"/>
            <a:ext cx="7196666" cy="12902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774D62-3CDF-47E9-A779-6EBADD90BDFE}"/>
              </a:ext>
            </a:extLst>
          </p:cNvPr>
          <p:cNvSpPr/>
          <p:nvPr/>
        </p:nvSpPr>
        <p:spPr>
          <a:xfrm>
            <a:off x="469287" y="3441025"/>
            <a:ext cx="7196666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5061B-95B2-FA06-6ADE-DD083CBC1A24}"/>
              </a:ext>
            </a:extLst>
          </p:cNvPr>
          <p:cNvSpPr/>
          <p:nvPr/>
        </p:nvSpPr>
        <p:spPr>
          <a:xfrm>
            <a:off x="497862" y="3889588"/>
            <a:ext cx="7196666" cy="1000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100A7-FD40-6009-41BB-C1F922E918ED}"/>
              </a:ext>
            </a:extLst>
          </p:cNvPr>
          <p:cNvSpPr txBox="1"/>
          <p:nvPr/>
        </p:nvSpPr>
        <p:spPr>
          <a:xfrm>
            <a:off x="1284290" y="4928712"/>
            <a:ext cx="719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저장했던 파일을 불러와 데이터를 넣은 후</a:t>
            </a:r>
            <a:endParaRPr lang="en-US" altLang="ko-KR" dirty="0"/>
          </a:p>
          <a:p>
            <a:r>
              <a:rPr lang="ko-KR" altLang="en-US" dirty="0"/>
              <a:t>삭제할 태그 배열을 이용하여 필요 없는 태그를 삭제 시킵니다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4032-9CFF-F106-72D3-49A45796113C}"/>
              </a:ext>
            </a:extLst>
          </p:cNvPr>
          <p:cNvSpPr txBox="1"/>
          <p:nvPr/>
        </p:nvSpPr>
        <p:spPr>
          <a:xfrm>
            <a:off x="989015" y="2149890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최신게임 싱글 태그 분석을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154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4032-9CFF-F106-72D3-49A45796113C}"/>
              </a:ext>
            </a:extLst>
          </p:cNvPr>
          <p:cNvSpPr txBox="1"/>
          <p:nvPr/>
        </p:nvSpPr>
        <p:spPr>
          <a:xfrm>
            <a:off x="961023" y="2159220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데이터가 일주일분 밖에 없어서 일주일간의 데이터를 분석합니다</a:t>
            </a:r>
            <a:r>
              <a:rPr lang="en-US" altLang="ko-KR" dirty="0"/>
              <a:t>.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4DD6BF0-8FE9-0CDD-27C7-4C4CB4ACE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29" y="3024342"/>
            <a:ext cx="3924848" cy="130510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49B56-47BF-E9BB-8FC2-3B7A61A78A9F}"/>
              </a:ext>
            </a:extLst>
          </p:cNvPr>
          <p:cNvSpPr/>
          <p:nvPr/>
        </p:nvSpPr>
        <p:spPr>
          <a:xfrm>
            <a:off x="961023" y="2928909"/>
            <a:ext cx="3924848" cy="140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ECE54E-E2CB-581E-499F-CC5C785403AA}"/>
              </a:ext>
            </a:extLst>
          </p:cNvPr>
          <p:cNvSpPr txBox="1"/>
          <p:nvPr/>
        </p:nvSpPr>
        <p:spPr>
          <a:xfrm>
            <a:off x="5108937" y="2977440"/>
            <a:ext cx="6122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과거 데이터인 </a:t>
            </a:r>
            <a:r>
              <a:rPr lang="en-US" altLang="ko-KR" dirty="0"/>
              <a:t>2022-12-01</a:t>
            </a:r>
          </a:p>
          <a:p>
            <a:r>
              <a:rPr lang="ko-KR" altLang="en-US" dirty="0"/>
              <a:t>중간지점 데이터인 </a:t>
            </a:r>
            <a:r>
              <a:rPr lang="en-US" altLang="ko-KR" dirty="0"/>
              <a:t>2022-12-04</a:t>
            </a:r>
          </a:p>
          <a:p>
            <a:r>
              <a:rPr lang="ko-KR" altLang="en-US" dirty="0"/>
              <a:t>현재 데이터인 </a:t>
            </a:r>
            <a:r>
              <a:rPr lang="en-US" altLang="ko-KR" dirty="0"/>
              <a:t>2022-12-08</a:t>
            </a:r>
          </a:p>
          <a:p>
            <a:endParaRPr lang="en-US" altLang="ko-KR" dirty="0"/>
          </a:p>
          <a:p>
            <a:r>
              <a:rPr lang="ko-KR" altLang="en-US" dirty="0"/>
              <a:t>날짜로 필터링해서 각각 </a:t>
            </a:r>
            <a:r>
              <a:rPr lang="en-US" altLang="ko-KR" dirty="0"/>
              <a:t>former, middle, new</a:t>
            </a:r>
            <a:r>
              <a:rPr lang="ko-KR" altLang="en-US" dirty="0"/>
              <a:t>에 데이터를 담아줍니다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29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빅데이터 처리 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A1BAE-C718-2BF7-0907-F79BA892D398}"/>
              </a:ext>
            </a:extLst>
          </p:cNvPr>
          <p:cNvSpPr txBox="1"/>
          <p:nvPr/>
        </p:nvSpPr>
        <p:spPr>
          <a:xfrm>
            <a:off x="700278" y="1760601"/>
            <a:ext cx="1053769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  </a:t>
            </a:r>
            <a:r>
              <a:rPr lang="en-US" altLang="ko-KR"/>
              <a:t>Git-hub </a:t>
            </a:r>
            <a:r>
              <a:rPr lang="ko-KR" altLang="en-US" dirty="0"/>
              <a:t>주소 </a:t>
            </a:r>
            <a:r>
              <a:rPr lang="en-US" altLang="ko-KR" dirty="0"/>
              <a:t>– https://github.com/KoDaeHyeon/ColabGameTrend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500" b="1" dirty="0"/>
              <a:t>프로젝트 내용</a:t>
            </a:r>
            <a:endParaRPr lang="en-US" altLang="ko-KR" sz="2500" b="1" dirty="0"/>
          </a:p>
          <a:p>
            <a:endParaRPr lang="en-US" altLang="ko-KR" sz="2500" b="1" dirty="0"/>
          </a:p>
          <a:p>
            <a:r>
              <a:rPr lang="ko-KR" altLang="en-US" dirty="0"/>
              <a:t>  </a:t>
            </a:r>
            <a:r>
              <a:rPr lang="ko-KR" altLang="en-US" dirty="0" err="1"/>
              <a:t>게이밍</a:t>
            </a:r>
            <a:r>
              <a:rPr lang="ko-KR" altLang="en-US" dirty="0"/>
              <a:t> 플랫폼 </a:t>
            </a:r>
            <a:r>
              <a:rPr lang="en-US" altLang="ko-KR" dirty="0"/>
              <a:t>Steam</a:t>
            </a:r>
            <a:r>
              <a:rPr lang="ko-KR" altLang="en-US" dirty="0"/>
              <a:t>의 최신게임</a:t>
            </a:r>
            <a:r>
              <a:rPr lang="en-US" altLang="ko-KR" dirty="0"/>
              <a:t>, </a:t>
            </a:r>
            <a:r>
              <a:rPr lang="ko-KR" altLang="en-US" dirty="0"/>
              <a:t>인기게임</a:t>
            </a:r>
            <a:r>
              <a:rPr lang="en-US" altLang="ko-KR" dirty="0"/>
              <a:t>, </a:t>
            </a:r>
            <a:r>
              <a:rPr lang="ko-KR" altLang="en-US" dirty="0"/>
              <a:t>출시예정게임의 상위 </a:t>
            </a:r>
            <a:r>
              <a:rPr lang="en-US" altLang="ko-KR" dirty="0"/>
              <a:t>400</a:t>
            </a:r>
            <a:r>
              <a:rPr lang="ko-KR" altLang="en-US" dirty="0"/>
              <a:t>개의 게임의 태그를 수집하여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최신 게임 트랜드를 분석한다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803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4032-9CFF-F106-72D3-49A45796113C}"/>
              </a:ext>
            </a:extLst>
          </p:cNvPr>
          <p:cNvSpPr txBox="1"/>
          <p:nvPr/>
        </p:nvSpPr>
        <p:spPr>
          <a:xfrm>
            <a:off x="1458329" y="1968062"/>
            <a:ext cx="7252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과거와 현재의 태그 수를 </a:t>
            </a:r>
            <a:r>
              <a:rPr lang="en-US" altLang="ko-KR" dirty="0" err="1"/>
              <a:t>value_counts</a:t>
            </a:r>
            <a:r>
              <a:rPr lang="en-US" altLang="ko-KR" dirty="0"/>
              <a:t>()</a:t>
            </a:r>
            <a:r>
              <a:rPr lang="ko-KR" altLang="en-US" dirty="0"/>
              <a:t>로 구한 후 </a:t>
            </a:r>
            <a:endParaRPr lang="en-US" altLang="ko-KR" dirty="0"/>
          </a:p>
          <a:p>
            <a:r>
              <a:rPr lang="ko-KR" altLang="en-US" dirty="0"/>
              <a:t>가장 개수가 많은 </a:t>
            </a:r>
            <a:r>
              <a:rPr lang="en-US" altLang="ko-KR" dirty="0"/>
              <a:t>10</a:t>
            </a:r>
            <a:r>
              <a:rPr lang="ko-KR" altLang="en-US" dirty="0"/>
              <a:t>개의 태그를 새로운 프레임워크로 만듭니다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EC3EC-4ECD-5BD6-90BF-A3F60E11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3" y="2837031"/>
            <a:ext cx="8022687" cy="369331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B1C27F6-D666-16A7-F411-145AB5A01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94" y="3651638"/>
            <a:ext cx="1507870" cy="2429779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711AF35-12AC-954F-3930-58FD1CC84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04" y="3651638"/>
            <a:ext cx="1507870" cy="25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8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ED2E661-68BC-7DFA-1FAA-DF55415AD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936850"/>
            <a:ext cx="7346866" cy="3537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4032-9CFF-F106-72D3-49A45796113C}"/>
              </a:ext>
            </a:extLst>
          </p:cNvPr>
          <p:cNvSpPr txBox="1"/>
          <p:nvPr/>
        </p:nvSpPr>
        <p:spPr>
          <a:xfrm>
            <a:off x="4353649" y="1464991"/>
            <a:ext cx="410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시각화에 쓰일 색 배열입니다</a:t>
            </a:r>
            <a:r>
              <a:rPr lang="en-US" altLang="ko-KR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0FCAD4-ECAF-3743-0D5F-BD7156B86BC2}"/>
              </a:ext>
            </a:extLst>
          </p:cNvPr>
          <p:cNvSpPr/>
          <p:nvPr/>
        </p:nvSpPr>
        <p:spPr>
          <a:xfrm>
            <a:off x="383058" y="1936850"/>
            <a:ext cx="7346865" cy="28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52C595-10BD-4AC0-FE85-7C9D5C54C877}"/>
              </a:ext>
            </a:extLst>
          </p:cNvPr>
          <p:cNvSpPr/>
          <p:nvPr/>
        </p:nvSpPr>
        <p:spPr>
          <a:xfrm>
            <a:off x="370883" y="3175725"/>
            <a:ext cx="7346865" cy="610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C5437-52DD-E8B5-8E36-9D9ED91A0706}"/>
              </a:ext>
            </a:extLst>
          </p:cNvPr>
          <p:cNvSpPr txBox="1"/>
          <p:nvPr/>
        </p:nvSpPr>
        <p:spPr>
          <a:xfrm>
            <a:off x="3960615" y="3868340"/>
            <a:ext cx="511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전주 태그 수를 바탕으로 막대그래프를 만들고</a:t>
            </a:r>
            <a:endParaRPr lang="en-US" altLang="ko-KR" dirty="0"/>
          </a:p>
          <a:p>
            <a:r>
              <a:rPr lang="ko-KR" altLang="en-US" dirty="0"/>
              <a:t>각 해당 값을 막대 위에 표시합니다</a:t>
            </a:r>
            <a:r>
              <a:rPr lang="en-US" altLang="ko-KR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D814E1-E1D5-0ACC-E975-A993B1FD432F}"/>
              </a:ext>
            </a:extLst>
          </p:cNvPr>
          <p:cNvSpPr/>
          <p:nvPr/>
        </p:nvSpPr>
        <p:spPr>
          <a:xfrm>
            <a:off x="370882" y="2483110"/>
            <a:ext cx="3062129" cy="610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5B799-CD63-C0EE-CABB-1F98FD6F7A9E}"/>
              </a:ext>
            </a:extLst>
          </p:cNvPr>
          <p:cNvSpPr txBox="1"/>
          <p:nvPr/>
        </p:nvSpPr>
        <p:spPr>
          <a:xfrm>
            <a:off x="3639774" y="2478130"/>
            <a:ext cx="415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Subplot</a:t>
            </a:r>
            <a:r>
              <a:rPr lang="ko-KR" altLang="en-US" dirty="0"/>
              <a:t>에 그래프를 추가시킵니다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420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ED2E661-68BC-7DFA-1FAA-DF55415AD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936850"/>
            <a:ext cx="7346866" cy="3537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52C595-10BD-4AC0-FE85-7C9D5C54C877}"/>
              </a:ext>
            </a:extLst>
          </p:cNvPr>
          <p:cNvSpPr/>
          <p:nvPr/>
        </p:nvSpPr>
        <p:spPr>
          <a:xfrm>
            <a:off x="316521" y="3851686"/>
            <a:ext cx="7346865" cy="1622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C5437-52DD-E8B5-8E36-9D9ED91A0706}"/>
              </a:ext>
            </a:extLst>
          </p:cNvPr>
          <p:cNvSpPr txBox="1"/>
          <p:nvPr/>
        </p:nvSpPr>
        <p:spPr>
          <a:xfrm>
            <a:off x="5741455" y="2428439"/>
            <a:ext cx="535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방법으로 현재 태그 수 그래프를 </a:t>
            </a:r>
            <a:r>
              <a:rPr lang="en-US" altLang="ko-KR" dirty="0"/>
              <a:t>subplot</a:t>
            </a:r>
            <a:r>
              <a:rPr lang="ko-KR" altLang="en-US" dirty="0"/>
              <a:t>에 추가시킨 후 시각화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2909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E66EF-6F7E-76D3-A26E-CE17373508AD}"/>
              </a:ext>
            </a:extLst>
          </p:cNvPr>
          <p:cNvSpPr txBox="1"/>
          <p:nvPr/>
        </p:nvSpPr>
        <p:spPr>
          <a:xfrm>
            <a:off x="1690364" y="5235942"/>
            <a:ext cx="825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전주에 비해 </a:t>
            </a:r>
            <a:r>
              <a:rPr lang="en-US" altLang="ko-KR" dirty="0"/>
              <a:t>Atmospheric(</a:t>
            </a:r>
            <a:r>
              <a:rPr lang="ko-KR" altLang="en-US" dirty="0"/>
              <a:t>독특한 분위기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1</a:t>
            </a:r>
            <a:r>
              <a:rPr lang="ko-KR" altLang="en-US" dirty="0"/>
              <a:t>인칭 태그가 줄어들고</a:t>
            </a:r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와 </a:t>
            </a:r>
            <a:r>
              <a:rPr lang="en-US" altLang="ko-KR" dirty="0"/>
              <a:t>Co-op </a:t>
            </a:r>
            <a:r>
              <a:rPr lang="ko-KR" altLang="en-US" dirty="0"/>
              <a:t>태그의 수가 늘어났습니다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 descr="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14E92174-AA0D-206B-2304-1FB5398D7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2500089"/>
            <a:ext cx="10869893" cy="21465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438324-6C03-02AE-98F2-0E330493AB39}"/>
              </a:ext>
            </a:extLst>
          </p:cNvPr>
          <p:cNvSpPr/>
          <p:nvPr/>
        </p:nvSpPr>
        <p:spPr>
          <a:xfrm>
            <a:off x="2558715" y="4203031"/>
            <a:ext cx="1018673" cy="443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64350-59F7-771C-DAA4-8311EB443D35}"/>
              </a:ext>
            </a:extLst>
          </p:cNvPr>
          <p:cNvSpPr/>
          <p:nvPr/>
        </p:nvSpPr>
        <p:spPr>
          <a:xfrm>
            <a:off x="8309809" y="4331368"/>
            <a:ext cx="1018673" cy="443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BDAE6-B231-4D51-8F2E-57568913DE37}"/>
              </a:ext>
            </a:extLst>
          </p:cNvPr>
          <p:cNvSpPr txBox="1"/>
          <p:nvPr/>
        </p:nvSpPr>
        <p:spPr>
          <a:xfrm>
            <a:off x="3872550" y="1651443"/>
            <a:ext cx="535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전주와 현재의 최신게임 태그 수입니다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16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E66EF-6F7E-76D3-A26E-CE17373508AD}"/>
              </a:ext>
            </a:extLst>
          </p:cNvPr>
          <p:cNvSpPr txBox="1"/>
          <p:nvPr/>
        </p:nvSpPr>
        <p:spPr>
          <a:xfrm>
            <a:off x="555846" y="1527065"/>
            <a:ext cx="60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다음은 날짜에 따른 태그의 변화를 그래프로 구합니다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89B1E00-5FA7-18F3-5394-B9CFD6440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6" y="2675892"/>
            <a:ext cx="7960761" cy="1286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B858B-D805-05BD-E371-F5EE3F919079}"/>
              </a:ext>
            </a:extLst>
          </p:cNvPr>
          <p:cNvSpPr txBox="1"/>
          <p:nvPr/>
        </p:nvSpPr>
        <p:spPr>
          <a:xfrm>
            <a:off x="555846" y="2029561"/>
            <a:ext cx="804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과거 중간 현재의 데이터를 </a:t>
            </a:r>
            <a:r>
              <a:rPr lang="en-US" altLang="ko-KR" dirty="0" err="1"/>
              <a:t>value_counts</a:t>
            </a:r>
            <a:r>
              <a:rPr lang="en-US" altLang="ko-KR" dirty="0"/>
              <a:t>()</a:t>
            </a:r>
            <a:r>
              <a:rPr lang="ko-KR" altLang="en-US" dirty="0"/>
              <a:t>로 태그의 개수를 구한 후 새로운 데이터 프레임으로 만듭니다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7AB1C-05C9-54AD-D94F-39CF159D28E8}"/>
              </a:ext>
            </a:extLst>
          </p:cNvPr>
          <p:cNvSpPr txBox="1"/>
          <p:nvPr/>
        </p:nvSpPr>
        <p:spPr>
          <a:xfrm>
            <a:off x="303919" y="4591702"/>
            <a:ext cx="8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과거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현재의 데이터를 태그 이름을 기준으로 합칩니다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0F2D415-8C49-8299-2AC0-75862EF48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43" y="3593493"/>
            <a:ext cx="2966471" cy="28392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E96903-0C65-6EC7-0A3C-AA137FA33A97}"/>
              </a:ext>
            </a:extLst>
          </p:cNvPr>
          <p:cNvSpPr/>
          <p:nvPr/>
        </p:nvSpPr>
        <p:spPr>
          <a:xfrm>
            <a:off x="555847" y="2675892"/>
            <a:ext cx="5658342" cy="753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BB6309-B6F8-1526-1065-C49F45F09B4E}"/>
              </a:ext>
            </a:extLst>
          </p:cNvPr>
          <p:cNvSpPr/>
          <p:nvPr/>
        </p:nvSpPr>
        <p:spPr>
          <a:xfrm>
            <a:off x="626518" y="3593493"/>
            <a:ext cx="409477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69D92E1-1BE1-B54A-0953-E4E18F61BF3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21290" y="3788229"/>
            <a:ext cx="2382753" cy="1224876"/>
          </a:xfrm>
          <a:prstGeom prst="bentConnector3">
            <a:avLst>
              <a:gd name="adj1" fmla="val 813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179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B858B-D805-05BD-E371-F5EE3F919079}"/>
              </a:ext>
            </a:extLst>
          </p:cNvPr>
          <p:cNvSpPr txBox="1"/>
          <p:nvPr/>
        </p:nvSpPr>
        <p:spPr>
          <a:xfrm>
            <a:off x="636057" y="1820612"/>
            <a:ext cx="8836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 태그 </a:t>
            </a:r>
            <a:r>
              <a:rPr lang="en-US" altLang="ko-KR" dirty="0"/>
              <a:t>7</a:t>
            </a:r>
            <a:r>
              <a:rPr lang="ko-KR" altLang="en-US" dirty="0"/>
              <a:t>개의 그래프를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날짜 태그 수를 기준으로 정렬한후 가장 많은 수의 태그 </a:t>
            </a:r>
            <a:r>
              <a:rPr lang="en-US" altLang="ko-KR" dirty="0"/>
              <a:t>7</a:t>
            </a:r>
            <a:r>
              <a:rPr lang="ko-KR" altLang="en-US" dirty="0"/>
              <a:t>개를 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그래프로 만들기 위해 행과 열을 바꿉니다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09648F3-379A-C101-9FA7-54928D864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7" y="2939271"/>
            <a:ext cx="5820587" cy="514422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F39AEA35-1BCE-5850-8A1C-4336525E5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66" y="3922898"/>
            <a:ext cx="3105583" cy="2124371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06C6BD9E-B776-965F-853A-C61D48C1F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174" y="4484950"/>
            <a:ext cx="4553585" cy="1000265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0A9B013-D62D-2A26-9838-F76212B003B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4279949" y="4985083"/>
            <a:ext cx="19372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CCC3220-7DE1-D5B9-FB1E-AB9355DA9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9" y="3631983"/>
            <a:ext cx="3934374" cy="1362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682710" y="2940561"/>
            <a:ext cx="883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 </a:t>
            </a:r>
            <a:r>
              <a:rPr lang="en-US" altLang="ko-KR" dirty="0"/>
              <a:t>7</a:t>
            </a:r>
            <a:r>
              <a:rPr lang="ko-KR" altLang="en-US" dirty="0"/>
              <a:t>개의 태그의 날짜 별 차이를 그래프로 만든 후 </a:t>
            </a:r>
            <a:r>
              <a:rPr lang="en-US" altLang="ko-KR" dirty="0"/>
              <a:t>subplot</a:t>
            </a:r>
            <a:r>
              <a:rPr lang="ko-KR" altLang="en-US" dirty="0"/>
              <a:t>에 넣습니다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날짜를 </a:t>
            </a:r>
            <a:r>
              <a:rPr lang="en-US" altLang="ko-KR" dirty="0"/>
              <a:t>index</a:t>
            </a:r>
            <a:r>
              <a:rPr lang="ko-KR" altLang="en-US" dirty="0"/>
              <a:t>로 </a:t>
            </a:r>
            <a:r>
              <a:rPr lang="en-US" altLang="ko-KR" dirty="0"/>
              <a:t>x</a:t>
            </a:r>
            <a:r>
              <a:rPr lang="ko-KR" altLang="en-US" dirty="0"/>
              <a:t>축을 그리고 각 태그 개수를 </a:t>
            </a:r>
            <a:r>
              <a:rPr lang="en-US" altLang="ko-KR" dirty="0"/>
              <a:t>y</a:t>
            </a:r>
            <a:r>
              <a:rPr lang="ko-KR" altLang="en-US" dirty="0"/>
              <a:t>축으로 하여 그래프를 만듭니다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62057-B194-F2AF-B5B6-2DF13CE3419B}"/>
              </a:ext>
            </a:extLst>
          </p:cNvPr>
          <p:cNvSpPr txBox="1"/>
          <p:nvPr/>
        </p:nvSpPr>
        <p:spPr>
          <a:xfrm>
            <a:off x="4553243" y="3906831"/>
            <a:ext cx="414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Marker=‘o’</a:t>
            </a:r>
            <a:r>
              <a:rPr lang="ko-KR" altLang="en-US" dirty="0"/>
              <a:t>를 통해 마커를 추가합니다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8480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754900" y="1913574"/>
            <a:ext cx="883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태그가 없어 </a:t>
            </a:r>
            <a:r>
              <a:rPr lang="en-US" altLang="ko-KR" dirty="0" err="1"/>
              <a:t>NaN</a:t>
            </a:r>
            <a:r>
              <a:rPr lang="ko-KR" altLang="en-US" dirty="0"/>
              <a:t>으로 기록된 값을 </a:t>
            </a:r>
            <a:r>
              <a:rPr lang="en-US" altLang="ko-KR" dirty="0"/>
              <a:t>0</a:t>
            </a:r>
            <a:r>
              <a:rPr lang="ko-KR" altLang="en-US" dirty="0"/>
              <a:t>으로 바꿔줍니다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compare</a:t>
            </a:r>
            <a:r>
              <a:rPr lang="ko-KR" altLang="en-US" dirty="0"/>
              <a:t>영을 만들어 전주와 현재의 차이 값을 기록합니다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490E4A-5967-A9C9-8C1C-B7131E38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1" y="2551612"/>
            <a:ext cx="7784405" cy="470739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0D6B05E-71E4-B24E-5578-275BDD9EC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42" y="3478969"/>
            <a:ext cx="3253813" cy="2748366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6E58003-8DDB-10BA-D644-012068B89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21" y="3429000"/>
            <a:ext cx="2829601" cy="2708224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D11EECC-02F6-8303-7DA3-72374B25CA54}"/>
              </a:ext>
            </a:extLst>
          </p:cNvPr>
          <p:cNvCxnSpPr>
            <a:cxnSpLocks/>
          </p:cNvCxnSpPr>
          <p:nvPr/>
        </p:nvCxnSpPr>
        <p:spPr>
          <a:xfrm flipV="1">
            <a:off x="3582117" y="4944978"/>
            <a:ext cx="19372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4B9592-679B-09C9-AE15-D6EE69277242}"/>
              </a:ext>
            </a:extLst>
          </p:cNvPr>
          <p:cNvSpPr/>
          <p:nvPr/>
        </p:nvSpPr>
        <p:spPr>
          <a:xfrm>
            <a:off x="8157411" y="3379371"/>
            <a:ext cx="615744" cy="2708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2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754900" y="1745623"/>
            <a:ext cx="883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Sort</a:t>
            </a:r>
            <a:r>
              <a:rPr lang="ko-KR" altLang="en-US" dirty="0"/>
              <a:t>를 이용하여 가장 많은 수가 늘어난 태그 </a:t>
            </a:r>
            <a:r>
              <a:rPr lang="en-US" altLang="ko-KR" dirty="0"/>
              <a:t>5</a:t>
            </a:r>
            <a:r>
              <a:rPr lang="ko-KR" altLang="en-US" dirty="0"/>
              <a:t>가지와</a:t>
            </a:r>
            <a:endParaRPr lang="en-US" altLang="ko-KR" dirty="0"/>
          </a:p>
          <a:p>
            <a:r>
              <a:rPr lang="ko-KR" altLang="en-US" dirty="0"/>
              <a:t>가장 많은 수가 줄어든 태그 </a:t>
            </a:r>
            <a:r>
              <a:rPr lang="en-US" altLang="ko-KR" dirty="0"/>
              <a:t>5</a:t>
            </a:r>
            <a:r>
              <a:rPr lang="ko-KR" altLang="en-US" dirty="0"/>
              <a:t>가지를 구한 후 그래프로 만듭니다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191528-DC9F-CAF4-C5E0-4D3529CDF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0" y="2706864"/>
            <a:ext cx="6716062" cy="31436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4E12B97-1AAE-24D0-632E-5E0B6BFE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0" y="3237759"/>
            <a:ext cx="6649378" cy="2267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92B2D-BB88-B50E-C351-F39193BFCDF7}"/>
              </a:ext>
            </a:extLst>
          </p:cNvPr>
          <p:cNvSpPr txBox="1"/>
          <p:nvPr/>
        </p:nvSpPr>
        <p:spPr>
          <a:xfrm>
            <a:off x="754899" y="5671992"/>
            <a:ext cx="883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만든 </a:t>
            </a:r>
            <a:r>
              <a:rPr lang="en-US" altLang="ko-KR" dirty="0"/>
              <a:t>2</a:t>
            </a:r>
            <a:r>
              <a:rPr lang="ko-KR" altLang="en-US" dirty="0"/>
              <a:t>개의 그래프를 </a:t>
            </a:r>
            <a:r>
              <a:rPr lang="en-US" altLang="ko-KR" dirty="0"/>
              <a:t>subplot</a:t>
            </a:r>
            <a:r>
              <a:rPr lang="ko-KR" altLang="en-US" dirty="0"/>
              <a:t>에 넣습니다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084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754900" y="1598629"/>
            <a:ext cx="883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마지막으로 태그 개수의 변화가 큰 태그를 찾습니다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92B2D-BB88-B50E-C351-F39193BFCDF7}"/>
              </a:ext>
            </a:extLst>
          </p:cNvPr>
          <p:cNvSpPr txBox="1"/>
          <p:nvPr/>
        </p:nvSpPr>
        <p:spPr>
          <a:xfrm>
            <a:off x="754900" y="1974641"/>
            <a:ext cx="883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태그 개수의 변화 값을 구하기 위해 </a:t>
            </a:r>
            <a:r>
              <a:rPr lang="en-US" altLang="ko-KR" dirty="0"/>
              <a:t>compare</a:t>
            </a:r>
            <a:r>
              <a:rPr lang="ko-KR" altLang="en-US" dirty="0"/>
              <a:t>를 모두 절대값으로 바꿉니다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2B43E1D-58D8-AF1B-839D-E9711C54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6" y="2493962"/>
            <a:ext cx="7455426" cy="23305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EAE2DD-ADD6-CCA4-C3C6-17E08E25D982}"/>
              </a:ext>
            </a:extLst>
          </p:cNvPr>
          <p:cNvSpPr/>
          <p:nvPr/>
        </p:nvSpPr>
        <p:spPr>
          <a:xfrm>
            <a:off x="838876" y="2426842"/>
            <a:ext cx="5341100" cy="320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35EFC18-730D-7056-62FB-059C899C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15" y="2258291"/>
            <a:ext cx="3143689" cy="6573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B50AF-EBBE-3CB4-9F72-A3F9C239A46D}"/>
              </a:ext>
            </a:extLst>
          </p:cNvPr>
          <p:cNvSpPr/>
          <p:nvPr/>
        </p:nvSpPr>
        <p:spPr>
          <a:xfrm>
            <a:off x="7407315" y="2311639"/>
            <a:ext cx="3191064" cy="65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6966251-24D9-C16E-ABAD-7A00AAA96E3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6179977" y="2586950"/>
            <a:ext cx="122733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505E26C9-251E-987E-5E75-08B29FA9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59" y="3433179"/>
            <a:ext cx="4048690" cy="3258005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B5D981DB-8ED2-FC6A-1BF4-7B2E75D9E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5" y="3429000"/>
            <a:ext cx="3924848" cy="33151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E2641-5789-C6B3-C1DA-FA93D0DDF5EE}"/>
              </a:ext>
            </a:extLst>
          </p:cNvPr>
          <p:cNvSpPr/>
          <p:nvPr/>
        </p:nvSpPr>
        <p:spPr>
          <a:xfrm>
            <a:off x="4227219" y="3437440"/>
            <a:ext cx="693934" cy="3258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861251-A447-1694-A8A8-5F9AB2A2A329}"/>
              </a:ext>
            </a:extLst>
          </p:cNvPr>
          <p:cNvSpPr/>
          <p:nvPr/>
        </p:nvSpPr>
        <p:spPr>
          <a:xfrm>
            <a:off x="9521808" y="3358272"/>
            <a:ext cx="693934" cy="3258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ABC24C-705F-E3EA-7D4B-EF874F9A8965}"/>
              </a:ext>
            </a:extLst>
          </p:cNvPr>
          <p:cNvCxnSpPr>
            <a:cxnSpLocks/>
          </p:cNvCxnSpPr>
          <p:nvPr/>
        </p:nvCxnSpPr>
        <p:spPr>
          <a:xfrm flipV="1">
            <a:off x="4929396" y="4917514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3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51A3EA-CEEF-CB0A-E531-1441E7378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58" y="2624449"/>
            <a:ext cx="4369942" cy="3640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DC284-A84B-1719-5835-29971A28F876}"/>
              </a:ext>
            </a:extLst>
          </p:cNvPr>
          <p:cNvSpPr txBox="1"/>
          <p:nvPr/>
        </p:nvSpPr>
        <p:spPr>
          <a:xfrm>
            <a:off x="3632455" y="1475669"/>
            <a:ext cx="774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게임마다 </a:t>
            </a:r>
            <a:r>
              <a:rPr lang="en-US" altLang="ko-KR" dirty="0"/>
              <a:t>ID</a:t>
            </a:r>
            <a:r>
              <a:rPr lang="ko-KR" altLang="en-US" dirty="0"/>
              <a:t>가 존재하며 이 </a:t>
            </a:r>
            <a:r>
              <a:rPr lang="en-US" altLang="ko-KR" dirty="0"/>
              <a:t>ID</a:t>
            </a:r>
            <a:r>
              <a:rPr lang="ko-KR" altLang="en-US" dirty="0"/>
              <a:t>를 통하여 게임 페이지에 접근하므로 </a:t>
            </a:r>
            <a:endParaRPr lang="en-US" altLang="ko-KR" dirty="0"/>
          </a:p>
          <a:p>
            <a:r>
              <a:rPr lang="ko-KR" altLang="en-US" dirty="0"/>
              <a:t>게임 </a:t>
            </a:r>
            <a:r>
              <a:rPr lang="en-US" altLang="ko-KR" dirty="0"/>
              <a:t>ID</a:t>
            </a:r>
            <a:r>
              <a:rPr lang="ko-KR" altLang="en-US" dirty="0"/>
              <a:t>를 먼저 수집해야 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B4D32-4702-8663-9895-61D6981DE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9" t="1292" r="44818" b="91187"/>
          <a:stretch/>
        </p:blipFill>
        <p:spPr>
          <a:xfrm>
            <a:off x="6096000" y="2566223"/>
            <a:ext cx="4322748" cy="14045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D23FB0-1C03-6172-E2E0-CFDBE4C3B237}"/>
              </a:ext>
            </a:extLst>
          </p:cNvPr>
          <p:cNvSpPr/>
          <p:nvPr/>
        </p:nvSpPr>
        <p:spPr>
          <a:xfrm>
            <a:off x="2527806" y="2445166"/>
            <a:ext cx="776613" cy="676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1D8987-B52B-9D19-28A6-812E7E47940D}"/>
              </a:ext>
            </a:extLst>
          </p:cNvPr>
          <p:cNvSpPr/>
          <p:nvPr/>
        </p:nvSpPr>
        <p:spPr>
          <a:xfrm>
            <a:off x="6404624" y="2566222"/>
            <a:ext cx="2203348" cy="862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7CEBA42-5372-56FC-1AA3-5CB077961C79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5150677" y="210602"/>
            <a:ext cx="121056" cy="4590185"/>
          </a:xfrm>
          <a:prstGeom prst="bentConnector3">
            <a:avLst>
              <a:gd name="adj1" fmla="val -1888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3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776D3-B820-56D5-75DF-A508C883ACB6}"/>
              </a:ext>
            </a:extLst>
          </p:cNvPr>
          <p:cNvSpPr txBox="1"/>
          <p:nvPr/>
        </p:nvSpPr>
        <p:spPr>
          <a:xfrm>
            <a:off x="838876" y="1847631"/>
            <a:ext cx="883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절대값을 기준으로 정렬 후 상위 </a:t>
            </a:r>
            <a:r>
              <a:rPr lang="en-US" altLang="ko-KR" dirty="0"/>
              <a:t>7</a:t>
            </a:r>
            <a:r>
              <a:rPr lang="ko-KR" altLang="en-US" dirty="0"/>
              <a:t>개의 태그를 구해 그래프로 만들어</a:t>
            </a:r>
            <a:endParaRPr lang="en-US" altLang="ko-KR" dirty="0"/>
          </a:p>
          <a:p>
            <a:r>
              <a:rPr lang="en-US" altLang="ko-KR" dirty="0"/>
              <a:t>Subplot</a:t>
            </a:r>
            <a:r>
              <a:rPr lang="ko-KR" altLang="en-US" dirty="0"/>
              <a:t>에 추가 합니다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2B43E1D-58D8-AF1B-839D-E9711C54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6" y="2493962"/>
            <a:ext cx="7455426" cy="23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308C6-0797-AB72-0D7C-E30CB0CC6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1" y="1601855"/>
            <a:ext cx="5613860" cy="5011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6325277" y="3556115"/>
            <a:ext cx="515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Subplot</a:t>
            </a:r>
            <a:r>
              <a:rPr lang="ko-KR" altLang="en-US" dirty="0"/>
              <a:t>을 출력하면 </a:t>
            </a:r>
            <a:r>
              <a:rPr lang="en-US" altLang="ko-KR" dirty="0"/>
              <a:t>4</a:t>
            </a:r>
            <a:r>
              <a:rPr lang="ko-KR" altLang="en-US" dirty="0"/>
              <a:t>개의 그래프가 출력됩니다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3257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D4856F-8AB5-BFD8-B683-46DBB0FF2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90" y="2398294"/>
            <a:ext cx="8773226" cy="3693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663104" y="1751963"/>
            <a:ext cx="51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Anime</a:t>
            </a:r>
            <a:r>
              <a:rPr lang="ko-KR" altLang="en-US" dirty="0"/>
              <a:t>와 </a:t>
            </a:r>
            <a:r>
              <a:rPr lang="en-US" altLang="ko-KR" dirty="0"/>
              <a:t>Cute</a:t>
            </a:r>
            <a:r>
              <a:rPr lang="ko-KR" altLang="en-US" dirty="0"/>
              <a:t>태그 개수가 </a:t>
            </a:r>
            <a:r>
              <a:rPr lang="en-US" altLang="ko-KR" dirty="0"/>
              <a:t>1,2</a:t>
            </a:r>
            <a:r>
              <a:rPr lang="ko-KR" altLang="en-US" dirty="0"/>
              <a:t>위로 증가하였지만</a:t>
            </a:r>
            <a:endParaRPr lang="en-US" altLang="ko-KR" dirty="0"/>
          </a:p>
          <a:p>
            <a:r>
              <a:rPr lang="en-US" altLang="ko-KR" dirty="0"/>
              <a:t>Action </a:t>
            </a:r>
            <a:r>
              <a:rPr lang="ko-KR" altLang="en-US" dirty="0"/>
              <a:t>태그가 압도적으로 높습니다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360FE-DC81-B553-DB51-E27D40E9CC7E}"/>
              </a:ext>
            </a:extLst>
          </p:cNvPr>
          <p:cNvSpPr txBox="1"/>
          <p:nvPr/>
        </p:nvSpPr>
        <p:spPr>
          <a:xfrm>
            <a:off x="6423195" y="1726285"/>
            <a:ext cx="51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First-Person(1</a:t>
            </a:r>
            <a:r>
              <a:rPr lang="ko-KR" altLang="en-US" dirty="0"/>
              <a:t>인칭</a:t>
            </a:r>
            <a:r>
              <a:rPr lang="en-US" altLang="ko-KR" dirty="0"/>
              <a:t>) </a:t>
            </a:r>
            <a:r>
              <a:rPr lang="ko-KR" altLang="en-US" dirty="0"/>
              <a:t>태그가 전주에 비해 압도적으로 줄어들었습니다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25BE30-9ED9-C83A-A1BA-3D30D1302C2D}"/>
              </a:ext>
            </a:extLst>
          </p:cNvPr>
          <p:cNvSpPr/>
          <p:nvPr/>
        </p:nvSpPr>
        <p:spPr>
          <a:xfrm flipH="1">
            <a:off x="3352799" y="2566737"/>
            <a:ext cx="954505" cy="561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373D0-496E-1039-E689-93D1195192D2}"/>
              </a:ext>
            </a:extLst>
          </p:cNvPr>
          <p:cNvSpPr/>
          <p:nvPr/>
        </p:nvSpPr>
        <p:spPr>
          <a:xfrm flipH="1">
            <a:off x="3497178" y="4892843"/>
            <a:ext cx="954505" cy="561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522001-CB95-7BE6-A9B6-5CE167BC070C}"/>
              </a:ext>
            </a:extLst>
          </p:cNvPr>
          <p:cNvSpPr/>
          <p:nvPr/>
        </p:nvSpPr>
        <p:spPr>
          <a:xfrm flipH="1">
            <a:off x="8999620" y="3487739"/>
            <a:ext cx="954505" cy="561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73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5B2706-DBA3-1EBD-70CB-D537D2F4D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39" y="2773243"/>
            <a:ext cx="8516486" cy="3656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189863" y="1437300"/>
            <a:ext cx="5208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싱글 </a:t>
            </a:r>
            <a:r>
              <a:rPr lang="ko-KR" altLang="en-US" sz="1600" dirty="0" err="1"/>
              <a:t>태그중</a:t>
            </a:r>
            <a:r>
              <a:rPr lang="ko-KR" altLang="en-US" sz="1600" dirty="0"/>
              <a:t> 가장 많은 변화를 보인 것은 </a:t>
            </a:r>
            <a:r>
              <a:rPr lang="en-US" altLang="ko-KR" sz="1600" dirty="0"/>
              <a:t>1</a:t>
            </a:r>
            <a:r>
              <a:rPr lang="ko-KR" altLang="en-US" sz="1600" dirty="0"/>
              <a:t>인칭 태그이며 엄청난 하락세를 보입니다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반면에 </a:t>
            </a:r>
            <a:r>
              <a:rPr lang="en-US" altLang="ko-KR" sz="1600" dirty="0"/>
              <a:t>Anime</a:t>
            </a:r>
            <a:r>
              <a:rPr lang="ko-KR" altLang="en-US" sz="1600" dirty="0"/>
              <a:t>와 </a:t>
            </a:r>
            <a:r>
              <a:rPr lang="en-US" altLang="ko-KR" sz="1600" dirty="0"/>
              <a:t>Cute</a:t>
            </a:r>
            <a:r>
              <a:rPr lang="ko-KR" altLang="en-US" sz="1600" dirty="0"/>
              <a:t>는 타 태그에 비하면 높은 상승률을 보였지만 태그 수 자체가 높지 않고</a:t>
            </a:r>
            <a:endParaRPr lang="en-US" altLang="ko-KR" sz="1600" dirty="0"/>
          </a:p>
          <a:p>
            <a:r>
              <a:rPr lang="en-US" altLang="ko-KR" sz="1600" dirty="0"/>
              <a:t>Action</a:t>
            </a:r>
            <a:r>
              <a:rPr lang="ko-KR" altLang="en-US" sz="1600" dirty="0"/>
              <a:t>태그가 압도적으로 많습니다</a:t>
            </a:r>
            <a:r>
              <a:rPr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CBEA7-80A0-546E-E532-19A44DB41EAA}"/>
              </a:ext>
            </a:extLst>
          </p:cNvPr>
          <p:cNvSpPr txBox="1"/>
          <p:nvPr/>
        </p:nvSpPr>
        <p:spPr>
          <a:xfrm>
            <a:off x="5695882" y="1449804"/>
            <a:ext cx="60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Action </a:t>
            </a:r>
            <a:r>
              <a:rPr lang="ko-KR" altLang="en-US" sz="1600" dirty="0"/>
              <a:t>태그가 압도적인 </a:t>
            </a:r>
            <a:r>
              <a:rPr lang="en-US" altLang="ko-KR" sz="1600" dirty="0"/>
              <a:t>1</a:t>
            </a:r>
            <a:r>
              <a:rPr lang="ko-KR" altLang="en-US" sz="1600" dirty="0"/>
              <a:t>위</a:t>
            </a:r>
            <a:endParaRPr lang="en-US" altLang="ko-KR" sz="1600" dirty="0"/>
          </a:p>
          <a:p>
            <a:r>
              <a:rPr lang="en-US" altLang="ko-KR" sz="1600" dirty="0" err="1"/>
              <a:t>Advanture</a:t>
            </a:r>
            <a:r>
              <a:rPr lang="ko-KR" altLang="en-US" sz="1600" dirty="0"/>
              <a:t>는 하락세를 보였다 소폭 상승하였지만 여전히 </a:t>
            </a:r>
            <a:r>
              <a:rPr lang="en-US" altLang="ko-KR" sz="1600" dirty="0"/>
              <a:t>2</a:t>
            </a:r>
            <a:r>
              <a:rPr lang="ko-KR" altLang="en-US" sz="1600" dirty="0"/>
              <a:t>위</a:t>
            </a:r>
            <a:endParaRPr lang="en-US" altLang="ko-KR" sz="1600" dirty="0"/>
          </a:p>
          <a:p>
            <a:r>
              <a:rPr lang="en-US" altLang="ko-KR" sz="1600" dirty="0"/>
              <a:t>Co-op(</a:t>
            </a:r>
            <a:r>
              <a:rPr lang="ko-KR" altLang="en-US" sz="1600" dirty="0"/>
              <a:t>협동</a:t>
            </a:r>
            <a:r>
              <a:rPr lang="en-US" altLang="ko-KR" sz="1600" dirty="0"/>
              <a:t>)</a:t>
            </a:r>
            <a:r>
              <a:rPr lang="ko-KR" altLang="en-US" sz="1600" dirty="0"/>
              <a:t>태그 수가 상승하여 </a:t>
            </a:r>
            <a:r>
              <a:rPr lang="en-US" altLang="ko-KR" sz="1600" dirty="0"/>
              <a:t>RPG</a:t>
            </a:r>
            <a:r>
              <a:rPr lang="ko-KR" altLang="en-US" sz="1600" dirty="0"/>
              <a:t>태그 순위를 제쳤습니다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7754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싱글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308C6-0797-AB72-0D7C-E30CB0CC6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1" y="1601855"/>
            <a:ext cx="5613860" cy="5011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5996919" y="2240663"/>
            <a:ext cx="6122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그래프를 바탕으로 일주일간의 최신 게임 중</a:t>
            </a:r>
            <a:endParaRPr lang="en-US" altLang="ko-KR" dirty="0"/>
          </a:p>
          <a:p>
            <a:r>
              <a:rPr lang="en-US" altLang="ko-KR" dirty="0"/>
              <a:t>Action, Indie, </a:t>
            </a:r>
            <a:r>
              <a:rPr lang="en-US" altLang="ko-KR" dirty="0" err="1"/>
              <a:t>Advanture</a:t>
            </a:r>
            <a:r>
              <a:rPr lang="ko-KR" altLang="en-US" dirty="0"/>
              <a:t> 게임이 압도적으로 많으며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Cute</a:t>
            </a:r>
            <a:r>
              <a:rPr lang="ko-KR" altLang="en-US" dirty="0"/>
              <a:t>와 </a:t>
            </a:r>
            <a:r>
              <a:rPr lang="en-US" altLang="ko-KR" dirty="0"/>
              <a:t>Anime</a:t>
            </a:r>
            <a:r>
              <a:rPr lang="ko-KR" altLang="en-US" dirty="0"/>
              <a:t>게임의 수가 늘어난 것에 비해</a:t>
            </a:r>
            <a:endParaRPr lang="en-US" altLang="ko-KR" dirty="0"/>
          </a:p>
          <a:p>
            <a:r>
              <a:rPr lang="en-US" altLang="ko-KR" dirty="0"/>
              <a:t>First-Person </a:t>
            </a:r>
            <a:r>
              <a:rPr lang="ko-KR" altLang="en-US" dirty="0"/>
              <a:t>게임과 </a:t>
            </a:r>
            <a:r>
              <a:rPr lang="en-US" altLang="ko-KR" dirty="0" err="1"/>
              <a:t>SandBox</a:t>
            </a:r>
            <a:r>
              <a:rPr lang="ko-KR" altLang="en-US" dirty="0"/>
              <a:t>게임의 수가 줄어들었습니다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911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B48C1-9FBE-9759-057C-CCC242CA05C7}"/>
              </a:ext>
            </a:extLst>
          </p:cNvPr>
          <p:cNvSpPr txBox="1"/>
          <p:nvPr/>
        </p:nvSpPr>
        <p:spPr>
          <a:xfrm>
            <a:off x="847402" y="1866648"/>
            <a:ext cx="7037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더블 태그의 분석방법은 싱글 태그 분석과 동일하나</a:t>
            </a:r>
            <a:endParaRPr lang="en-US" altLang="ko-KR" dirty="0"/>
          </a:p>
          <a:p>
            <a:r>
              <a:rPr lang="ko-KR" altLang="en-US" dirty="0"/>
              <a:t>더블태그의 두개의 </a:t>
            </a:r>
            <a:r>
              <a:rPr lang="ko-KR" altLang="en-US" dirty="0" err="1"/>
              <a:t>태그중</a:t>
            </a:r>
            <a:r>
              <a:rPr lang="ko-KR" altLang="en-US" dirty="0"/>
              <a:t> 하나만 포함되면 없애야 하므로</a:t>
            </a:r>
            <a:endParaRPr lang="en-US" altLang="ko-KR" dirty="0"/>
          </a:p>
          <a:p>
            <a:r>
              <a:rPr lang="ko-KR" altLang="en-US" dirty="0" err="1"/>
              <a:t>싱글태그와</a:t>
            </a:r>
            <a:r>
              <a:rPr lang="ko-KR" altLang="en-US" dirty="0"/>
              <a:t> 달리 </a:t>
            </a:r>
            <a:r>
              <a:rPr lang="en-US" altLang="ko-KR" dirty="0"/>
              <a:t>Contains</a:t>
            </a:r>
            <a:r>
              <a:rPr lang="ko-KR" altLang="en-US" dirty="0"/>
              <a:t>를 이용하여 삭제할 태그가 포함된 값을 모두 제거합니다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1501F5-D32E-69B0-AA33-FD507703B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6" y="3341305"/>
            <a:ext cx="5696745" cy="6192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34B094-8489-32EF-0E20-539487474645}"/>
              </a:ext>
            </a:extLst>
          </p:cNvPr>
          <p:cNvSpPr/>
          <p:nvPr/>
        </p:nvSpPr>
        <p:spPr>
          <a:xfrm flipH="1">
            <a:off x="2885648" y="3417996"/>
            <a:ext cx="1812757" cy="268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C1ED0-50A1-5E7B-FBDF-0D70B98B6353}"/>
              </a:ext>
            </a:extLst>
          </p:cNvPr>
          <p:cNvSpPr txBox="1"/>
          <p:nvPr/>
        </p:nvSpPr>
        <p:spPr>
          <a:xfrm>
            <a:off x="847402" y="4369217"/>
            <a:ext cx="703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 삭제방법을 제외하고</a:t>
            </a:r>
            <a:endParaRPr lang="en-US" altLang="ko-KR" dirty="0"/>
          </a:p>
          <a:p>
            <a:r>
              <a:rPr lang="ko-KR" altLang="en-US" dirty="0" err="1"/>
              <a:t>싱글태그와</a:t>
            </a:r>
            <a:r>
              <a:rPr lang="ko-KR" altLang="en-US" dirty="0"/>
              <a:t> 동일한 방법으로 그래프를 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7212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8325F-79C1-74EE-D766-340803F0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1" y="1455291"/>
            <a:ext cx="10794004" cy="44321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746645-6E99-63B1-08E0-4C6B353D97FD}"/>
              </a:ext>
            </a:extLst>
          </p:cNvPr>
          <p:cNvSpPr/>
          <p:nvPr/>
        </p:nvSpPr>
        <p:spPr>
          <a:xfrm flipH="1">
            <a:off x="2199848" y="3429000"/>
            <a:ext cx="817672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61DE1F-9499-E993-EA77-767EBFC5DF0F}"/>
              </a:ext>
            </a:extLst>
          </p:cNvPr>
          <p:cNvSpPr/>
          <p:nvPr/>
        </p:nvSpPr>
        <p:spPr>
          <a:xfrm flipH="1">
            <a:off x="5050621" y="5646661"/>
            <a:ext cx="817672" cy="219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CD85D-E6F4-802E-44E8-FB8DB51D8BB1}"/>
              </a:ext>
            </a:extLst>
          </p:cNvPr>
          <p:cNvSpPr txBox="1"/>
          <p:nvPr/>
        </p:nvSpPr>
        <p:spPr>
          <a:xfrm>
            <a:off x="328780" y="5895544"/>
            <a:ext cx="1153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최신게임의 경우 전주에는 </a:t>
            </a:r>
            <a:r>
              <a:rPr lang="en-US" altLang="ko-KR" dirty="0"/>
              <a:t>Action – First-Person</a:t>
            </a:r>
            <a:r>
              <a:rPr lang="ko-KR" altLang="en-US" dirty="0"/>
              <a:t>게임이 많은 반면 </a:t>
            </a:r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en-US" altLang="ko-KR" dirty="0"/>
              <a:t>Action-Third Person</a:t>
            </a:r>
            <a:r>
              <a:rPr lang="ko-KR" altLang="en-US" dirty="0"/>
              <a:t>인칭 게임이 많이 출시 되었습니다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972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44C871-3E01-84B8-C075-C8553704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546791"/>
            <a:ext cx="6210939" cy="53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59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EE697-0853-BBC9-4EE1-E966DFD7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" y="2212366"/>
            <a:ext cx="9613268" cy="4052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D4D73-B1D4-3377-350C-522E8D7BA621}"/>
              </a:ext>
            </a:extLst>
          </p:cNvPr>
          <p:cNvSpPr txBox="1"/>
          <p:nvPr/>
        </p:nvSpPr>
        <p:spPr>
          <a:xfrm>
            <a:off x="864272" y="1341188"/>
            <a:ext cx="10282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최신게임이 일주일 사이에 </a:t>
            </a:r>
            <a:r>
              <a:rPr lang="en-US" altLang="ko-KR" dirty="0"/>
              <a:t>Action-Third Person </a:t>
            </a:r>
            <a:r>
              <a:rPr lang="ko-KR" altLang="en-US" dirty="0"/>
              <a:t>게임이 가장 많이 늘어났습니다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전체적으로 </a:t>
            </a:r>
            <a:r>
              <a:rPr lang="en-US" altLang="ko-KR" dirty="0"/>
              <a:t>Action</a:t>
            </a:r>
            <a:r>
              <a:rPr lang="ko-KR" altLang="en-US" dirty="0"/>
              <a:t>과 조합된 더블 태그가 상승하였습니다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 </a:t>
            </a:r>
            <a:r>
              <a:rPr lang="en-US" altLang="ko-KR" dirty="0"/>
              <a:t>Adventure – First-Person </a:t>
            </a:r>
            <a:r>
              <a:rPr lang="ko-KR" altLang="en-US" dirty="0"/>
              <a:t>게임이 가장 많은 하락세를 보였습니다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4821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ED1D86-3BD4-78FB-D3DE-88BF0A942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" y="2212363"/>
            <a:ext cx="9613268" cy="4086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최신 게임 더블 태그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D4D73-B1D4-3377-350C-522E8D7BA621}"/>
              </a:ext>
            </a:extLst>
          </p:cNvPr>
          <p:cNvSpPr txBox="1"/>
          <p:nvPr/>
        </p:nvSpPr>
        <p:spPr>
          <a:xfrm>
            <a:off x="864272" y="1341188"/>
            <a:ext cx="1089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Adventure – First-Person </a:t>
            </a:r>
            <a:r>
              <a:rPr lang="ko-KR" altLang="en-US" dirty="0"/>
              <a:t>태그가 가장 많이 하락하였고 </a:t>
            </a:r>
            <a:r>
              <a:rPr lang="en-US" altLang="ko-KR" dirty="0"/>
              <a:t>Action - Third Person </a:t>
            </a:r>
            <a:r>
              <a:rPr lang="ko-KR" altLang="en-US" dirty="0"/>
              <a:t>태그 수가 가장 많이 상승</a:t>
            </a:r>
            <a:endParaRPr lang="en-US" altLang="ko-KR" dirty="0"/>
          </a:p>
          <a:p>
            <a:r>
              <a:rPr lang="en-US" altLang="ko-KR" dirty="0"/>
              <a:t>Action - Adventure </a:t>
            </a:r>
            <a:r>
              <a:rPr lang="ko-KR" altLang="en-US" dirty="0"/>
              <a:t> 조합이 가장 많으며 </a:t>
            </a:r>
            <a:r>
              <a:rPr lang="en-US" altLang="ko-KR" dirty="0"/>
              <a:t>Action – Co-op </a:t>
            </a:r>
            <a:r>
              <a:rPr lang="ko-KR" altLang="en-US" dirty="0"/>
              <a:t>조합이 꾸준히 늘어나고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53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75ED47-F22C-C9EE-23B3-9B60B013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936155"/>
            <a:ext cx="11476150" cy="3703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DC284-A84B-1719-5835-29971A28F876}"/>
              </a:ext>
            </a:extLst>
          </p:cNvPr>
          <p:cNvSpPr txBox="1"/>
          <p:nvPr/>
        </p:nvSpPr>
        <p:spPr>
          <a:xfrm>
            <a:off x="2733365" y="1541750"/>
            <a:ext cx="774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스팀 웹서버는 비동기 방식으로 게임이 한번에 </a:t>
            </a:r>
            <a:r>
              <a:rPr lang="en-US" altLang="ko-KR" dirty="0"/>
              <a:t>50</a:t>
            </a:r>
            <a:r>
              <a:rPr lang="ko-KR" altLang="en-US" dirty="0"/>
              <a:t>개씩 로딩된다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For</a:t>
            </a:r>
            <a:r>
              <a:rPr lang="ko-KR" altLang="en-US" dirty="0"/>
              <a:t>문으로 </a:t>
            </a:r>
            <a:r>
              <a:rPr lang="en-US" altLang="ko-KR" dirty="0"/>
              <a:t>400</a:t>
            </a:r>
            <a:r>
              <a:rPr lang="ko-KR" altLang="en-US" dirty="0"/>
              <a:t>개까지 </a:t>
            </a:r>
            <a:r>
              <a:rPr lang="en-US" altLang="ko-KR" dirty="0"/>
              <a:t>50</a:t>
            </a:r>
            <a:r>
              <a:rPr lang="ko-KR" altLang="en-US" dirty="0"/>
              <a:t>단위로 </a:t>
            </a:r>
            <a:r>
              <a:rPr lang="en-US" altLang="ko-KR" dirty="0"/>
              <a:t>id</a:t>
            </a:r>
            <a:r>
              <a:rPr lang="ko-KR" altLang="en-US" dirty="0"/>
              <a:t>를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630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싱글 태그 분석</a:t>
            </a:r>
          </a:p>
        </p:txBody>
      </p:sp>
      <p:pic>
        <p:nvPicPr>
          <p:cNvPr id="3" name="그림 2" descr="텍스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FA660C90-6F5B-E109-CD20-30CDBD1C2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6" y="2040695"/>
            <a:ext cx="10868568" cy="2146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CB673-D8DA-9B84-2AAA-F24DE954EB52}"/>
              </a:ext>
            </a:extLst>
          </p:cNvPr>
          <p:cNvSpPr txBox="1"/>
          <p:nvPr/>
        </p:nvSpPr>
        <p:spPr>
          <a:xfrm>
            <a:off x="383059" y="4788174"/>
            <a:ext cx="1089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예정게임의 태그 수 순위는 일주일간 큰 변화가 없었습니다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2456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싱글 태그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54D60-B408-6899-A51F-D5740DE2E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" y="1631777"/>
            <a:ext cx="5461315" cy="48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70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싱글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8F50E5-BE8B-3EF1-108E-C0719A74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08" y="2158269"/>
            <a:ext cx="9306687" cy="4106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5A464-7929-2AC6-788C-457058016A4E}"/>
              </a:ext>
            </a:extLst>
          </p:cNvPr>
          <p:cNvSpPr txBox="1"/>
          <p:nvPr/>
        </p:nvSpPr>
        <p:spPr>
          <a:xfrm>
            <a:off x="620803" y="1423181"/>
            <a:ext cx="474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Horror</a:t>
            </a:r>
            <a:r>
              <a:rPr lang="ko-KR" altLang="en-US" dirty="0"/>
              <a:t> 태그는 일주일 사이 수가 상승했다가</a:t>
            </a:r>
            <a:endParaRPr lang="en-US" altLang="ko-KR" dirty="0"/>
          </a:p>
          <a:p>
            <a:r>
              <a:rPr lang="ko-KR" altLang="en-US" dirty="0"/>
              <a:t>다시 줄어들었습니다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AE5E8-8FA9-3350-1829-530E5EA1711F}"/>
              </a:ext>
            </a:extLst>
          </p:cNvPr>
          <p:cNvSpPr txBox="1"/>
          <p:nvPr/>
        </p:nvSpPr>
        <p:spPr>
          <a:xfrm>
            <a:off x="6173151" y="1423182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Atmospheric</a:t>
            </a:r>
            <a:r>
              <a:rPr lang="ko-KR" altLang="en-US" dirty="0"/>
              <a:t>와 </a:t>
            </a:r>
            <a:r>
              <a:rPr lang="en-US" altLang="ko-KR" dirty="0" err="1"/>
              <a:t>Perma</a:t>
            </a:r>
            <a:r>
              <a:rPr lang="en-US" altLang="ko-KR" dirty="0"/>
              <a:t> Death</a:t>
            </a:r>
            <a:r>
              <a:rPr lang="ko-KR" altLang="en-US" dirty="0"/>
              <a:t>태그가 많이 줄어들었지만</a:t>
            </a:r>
            <a:endParaRPr lang="en-US" altLang="ko-KR" dirty="0"/>
          </a:p>
          <a:p>
            <a:r>
              <a:rPr lang="ko-KR" altLang="en-US" dirty="0"/>
              <a:t>대체적으로 비슷한 값을 유지하고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8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80224F-6198-F548-D7E4-C604AA74A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33" y="2069512"/>
            <a:ext cx="9763236" cy="4308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싱글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5A464-7929-2AC6-788C-457058016A4E}"/>
              </a:ext>
            </a:extLst>
          </p:cNvPr>
          <p:cNvSpPr txBox="1"/>
          <p:nvPr/>
        </p:nvSpPr>
        <p:spPr>
          <a:xfrm>
            <a:off x="959131" y="1540109"/>
            <a:ext cx="403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 개수의 변동이 심하지 않습니다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AE5E8-8FA9-3350-1829-530E5EA1711F}"/>
              </a:ext>
            </a:extLst>
          </p:cNvPr>
          <p:cNvSpPr txBox="1"/>
          <p:nvPr/>
        </p:nvSpPr>
        <p:spPr>
          <a:xfrm>
            <a:off x="6829579" y="1401610"/>
            <a:ext cx="403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 게임의 상위 태그는 대체로 비슷한 값을 유지하고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155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31803-3F54-2C29-2C4D-4D94F32FA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1" y="1507852"/>
            <a:ext cx="10651958" cy="4373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D91A2-2F0D-A378-7FA8-BBC629296D22}"/>
              </a:ext>
            </a:extLst>
          </p:cNvPr>
          <p:cNvSpPr txBox="1"/>
          <p:nvPr/>
        </p:nvSpPr>
        <p:spPr>
          <a:xfrm>
            <a:off x="328780" y="5895544"/>
            <a:ext cx="115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예정의 게임의 경우 싱글 태그와 마찬가지로 개수의 큰 변화가 없습니다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6514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더블 태그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2A559C-3DE6-3FC0-CBAD-C1839D98C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4" y="1411704"/>
            <a:ext cx="5553904" cy="47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39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5779CB-F0D3-2440-9201-2765BBDEA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01" y="2431308"/>
            <a:ext cx="932688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1DC79-D20E-E52F-4DAF-D2DD50199D0B}"/>
              </a:ext>
            </a:extLst>
          </p:cNvPr>
          <p:cNvSpPr txBox="1"/>
          <p:nvPr/>
        </p:nvSpPr>
        <p:spPr>
          <a:xfrm>
            <a:off x="265215" y="1624349"/>
            <a:ext cx="504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일주일 사이에 </a:t>
            </a:r>
            <a:r>
              <a:rPr lang="en-US" altLang="ko-KR" dirty="0"/>
              <a:t>3D-Adventure </a:t>
            </a:r>
            <a:r>
              <a:rPr lang="ko-KR" altLang="en-US" dirty="0"/>
              <a:t>게임과</a:t>
            </a:r>
            <a:endParaRPr lang="en-US" altLang="ko-KR" dirty="0"/>
          </a:p>
          <a:p>
            <a:r>
              <a:rPr lang="en-US" altLang="ko-KR" dirty="0"/>
              <a:t>Casual-Simulation </a:t>
            </a:r>
            <a:r>
              <a:rPr lang="ko-KR" altLang="en-US" dirty="0"/>
              <a:t>게임이 많이 증가하였습니다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1B8AF-ABB6-1805-E12A-6EA8FE80ADDB}"/>
              </a:ext>
            </a:extLst>
          </p:cNvPr>
          <p:cNvSpPr txBox="1"/>
          <p:nvPr/>
        </p:nvSpPr>
        <p:spPr>
          <a:xfrm>
            <a:off x="5986311" y="1624349"/>
            <a:ext cx="504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Cute-Relaxing</a:t>
            </a:r>
            <a:r>
              <a:rPr lang="ko-KR" altLang="en-US" dirty="0"/>
              <a:t>과 </a:t>
            </a:r>
            <a:r>
              <a:rPr lang="en-US" altLang="ko-KR" dirty="0"/>
              <a:t>Atmospheric – Strategy </a:t>
            </a:r>
            <a:r>
              <a:rPr lang="ko-KR" altLang="en-US" dirty="0"/>
              <a:t>게임의 게임 수가 줄었습니다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373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3993ED-F8E7-927C-80C6-01FEFDB92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57" y="2417875"/>
            <a:ext cx="9573768" cy="3975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출시 예정 게임 더블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1DC79-D20E-E52F-4DAF-D2DD50199D0B}"/>
              </a:ext>
            </a:extLst>
          </p:cNvPr>
          <p:cNvSpPr txBox="1"/>
          <p:nvPr/>
        </p:nvSpPr>
        <p:spPr>
          <a:xfrm>
            <a:off x="713271" y="1639354"/>
            <a:ext cx="373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예정의 경우 태그의 하락보단 상승폭이 더 큽니다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1B8AF-ABB6-1805-E12A-6EA8FE80ADDB}"/>
              </a:ext>
            </a:extLst>
          </p:cNvPr>
          <p:cNvSpPr txBox="1"/>
          <p:nvPr/>
        </p:nvSpPr>
        <p:spPr>
          <a:xfrm>
            <a:off x="5712941" y="1500854"/>
            <a:ext cx="5087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Action-Adventure</a:t>
            </a:r>
            <a:r>
              <a:rPr lang="ko-KR" altLang="en-US" dirty="0"/>
              <a:t> 게임의 수의 변화가 있었지만 큰 차이로 가장 많으며</a:t>
            </a:r>
            <a:endParaRPr lang="en-US" altLang="ko-KR" dirty="0"/>
          </a:p>
          <a:p>
            <a:r>
              <a:rPr lang="ko-KR" altLang="en-US" dirty="0"/>
              <a:t>대체로 순위와 태그 수에 큰 변화가 없습니다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3921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싱글 태그 분석</a:t>
            </a:r>
          </a:p>
        </p:txBody>
      </p:sp>
      <p:pic>
        <p:nvPicPr>
          <p:cNvPr id="3" name="그림 2" descr="텍스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B7E349C2-48EE-0804-DBC6-50F7E983D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824127"/>
            <a:ext cx="11189368" cy="220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68B5BC-8D64-F77B-3D9E-70AF4B783C79}"/>
              </a:ext>
            </a:extLst>
          </p:cNvPr>
          <p:cNvSpPr txBox="1"/>
          <p:nvPr/>
        </p:nvSpPr>
        <p:spPr>
          <a:xfrm>
            <a:off x="1158874" y="5079883"/>
            <a:ext cx="963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일주일 간의 인기게임 태그 순위는 </a:t>
            </a:r>
            <a:r>
              <a:rPr lang="en-US" altLang="ko-KR" dirty="0"/>
              <a:t>Open World</a:t>
            </a:r>
            <a:r>
              <a:rPr lang="ko-KR" altLang="en-US" dirty="0"/>
              <a:t>와 </a:t>
            </a:r>
            <a:r>
              <a:rPr lang="en-US" altLang="ko-KR" dirty="0"/>
              <a:t>Atmospheric</a:t>
            </a:r>
            <a:r>
              <a:rPr lang="ko-KR" altLang="en-US" dirty="0"/>
              <a:t>의 수가 상승하였습니다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DB5C3-3002-F420-E09F-D6F31A8FBC2F}"/>
              </a:ext>
            </a:extLst>
          </p:cNvPr>
          <p:cNvSpPr/>
          <p:nvPr/>
        </p:nvSpPr>
        <p:spPr>
          <a:xfrm flipH="1">
            <a:off x="7720668" y="3767328"/>
            <a:ext cx="444923" cy="201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3F2F99-9ABD-B1A1-B08F-5E74B3C0F566}"/>
              </a:ext>
            </a:extLst>
          </p:cNvPr>
          <p:cNvSpPr/>
          <p:nvPr/>
        </p:nvSpPr>
        <p:spPr>
          <a:xfrm flipH="1">
            <a:off x="2688420" y="3767327"/>
            <a:ext cx="444923" cy="201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4D6F2E-86F3-4702-58C4-D6928420A5E4}"/>
              </a:ext>
            </a:extLst>
          </p:cNvPr>
          <p:cNvSpPr/>
          <p:nvPr/>
        </p:nvSpPr>
        <p:spPr>
          <a:xfrm flipH="1">
            <a:off x="4026409" y="3777739"/>
            <a:ext cx="509014" cy="201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B18C72-C5F1-908E-1EB6-111C44FC6139}"/>
              </a:ext>
            </a:extLst>
          </p:cNvPr>
          <p:cNvSpPr/>
          <p:nvPr/>
        </p:nvSpPr>
        <p:spPr>
          <a:xfrm flipH="1">
            <a:off x="8549641" y="3767326"/>
            <a:ext cx="509014" cy="201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4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싱글 태그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45390-10BD-61DC-0DCB-B2790FE02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3" y="1572068"/>
            <a:ext cx="5597654" cy="49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7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75ED47-F22C-C9EE-23B3-9B60B013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8" y="1936155"/>
            <a:ext cx="11522803" cy="371835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5945BA-4AD3-0821-EBE9-5F0273761439}"/>
              </a:ext>
            </a:extLst>
          </p:cNvPr>
          <p:cNvSpPr/>
          <p:nvPr/>
        </p:nvSpPr>
        <p:spPr>
          <a:xfrm>
            <a:off x="8345214" y="2301765"/>
            <a:ext cx="2480441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모니터, 닫기이(가) 표시된 사진&#10;&#10;자동 생성된 설명">
            <a:extLst>
              <a:ext uri="{FF2B5EF4-FFF2-40B4-BE49-F238E27FC236}">
                <a16:creationId xmlns:a16="http://schemas.microsoft.com/office/drawing/2014/main" id="{F5CA6F3C-5173-2A24-7D83-66FFABAB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37" y="3429000"/>
            <a:ext cx="5020376" cy="31151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65EDE3-0135-B90C-0C2D-7B12DE01683D}"/>
              </a:ext>
            </a:extLst>
          </p:cNvPr>
          <p:cNvSpPr/>
          <p:nvPr/>
        </p:nvSpPr>
        <p:spPr>
          <a:xfrm>
            <a:off x="4356538" y="3323144"/>
            <a:ext cx="1250731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AA78BC5-E7F9-35A8-9771-D243D1CA448B}"/>
              </a:ext>
            </a:extLst>
          </p:cNvPr>
          <p:cNvCxnSpPr>
            <a:cxnSpLocks/>
            <a:stCxn id="8" idx="0"/>
            <a:endCxn id="2" idx="0"/>
          </p:cNvCxnSpPr>
          <p:nvPr/>
        </p:nvCxnSpPr>
        <p:spPr>
          <a:xfrm rot="5400000" flipH="1" flipV="1">
            <a:off x="6772980" y="510690"/>
            <a:ext cx="1021379" cy="4603531"/>
          </a:xfrm>
          <a:prstGeom prst="bentConnector3">
            <a:avLst>
              <a:gd name="adj1" fmla="val 15016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CA3991B-653B-0761-BD40-30241F5F7478}"/>
              </a:ext>
            </a:extLst>
          </p:cNvPr>
          <p:cNvSpPr txBox="1"/>
          <p:nvPr/>
        </p:nvSpPr>
        <p:spPr>
          <a:xfrm>
            <a:off x="256464" y="1423606"/>
            <a:ext cx="774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신규 인기게임의 </a:t>
            </a:r>
            <a:r>
              <a:rPr lang="en-US" altLang="ko-KR" dirty="0"/>
              <a:t>id</a:t>
            </a:r>
            <a:r>
              <a:rPr lang="ko-KR" altLang="en-US" dirty="0"/>
              <a:t>를 수집하기위해 </a:t>
            </a:r>
            <a:r>
              <a:rPr lang="en-US" altLang="ko-KR" dirty="0" err="1"/>
              <a:t>url</a:t>
            </a:r>
            <a:r>
              <a:rPr lang="ko-KR" altLang="en-US" dirty="0"/>
              <a:t>을 </a:t>
            </a:r>
            <a:r>
              <a:rPr lang="en-US" altLang="ko-KR" dirty="0" err="1"/>
              <a:t>popularnew</a:t>
            </a:r>
            <a:r>
              <a:rPr lang="ko-KR" altLang="en-US" dirty="0"/>
              <a:t>로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987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싱글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2AACD2-738D-A635-1E5E-03625439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2352136"/>
            <a:ext cx="9458325" cy="4127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29D8F-E2DD-AD44-3652-C136964CA948}"/>
              </a:ext>
            </a:extLst>
          </p:cNvPr>
          <p:cNvSpPr txBox="1"/>
          <p:nvPr/>
        </p:nvSpPr>
        <p:spPr>
          <a:xfrm>
            <a:off x="1236897" y="1622308"/>
            <a:ext cx="400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Atmospheric</a:t>
            </a:r>
            <a:r>
              <a:rPr lang="ko-KR" altLang="en-US" dirty="0"/>
              <a:t>과 </a:t>
            </a:r>
            <a:r>
              <a:rPr lang="en-US" altLang="ko-KR" dirty="0"/>
              <a:t>Shooter</a:t>
            </a:r>
            <a:r>
              <a:rPr lang="ko-KR" altLang="en-US" dirty="0"/>
              <a:t>의 게임 수가</a:t>
            </a:r>
            <a:endParaRPr lang="en-US" altLang="ko-KR" dirty="0"/>
          </a:p>
          <a:p>
            <a:r>
              <a:rPr lang="ko-KR" altLang="en-US" dirty="0"/>
              <a:t>크게 늘었습니다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FFBA9-13CC-56F7-347D-62A90A2DE03D}"/>
              </a:ext>
            </a:extLst>
          </p:cNvPr>
          <p:cNvSpPr txBox="1"/>
          <p:nvPr/>
        </p:nvSpPr>
        <p:spPr>
          <a:xfrm>
            <a:off x="7038977" y="1527057"/>
            <a:ext cx="362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Building</a:t>
            </a:r>
            <a:r>
              <a:rPr lang="ko-KR" altLang="en-US" dirty="0"/>
              <a:t>과 </a:t>
            </a:r>
            <a:r>
              <a:rPr lang="en-US" altLang="ko-KR" dirty="0"/>
              <a:t>Sandbox</a:t>
            </a:r>
            <a:r>
              <a:rPr lang="ko-KR" altLang="en-US" dirty="0"/>
              <a:t>의 게임 수가</a:t>
            </a:r>
            <a:endParaRPr lang="en-US" altLang="ko-KR" dirty="0"/>
          </a:p>
          <a:p>
            <a:r>
              <a:rPr lang="ko-KR" altLang="en-US" dirty="0"/>
              <a:t>크게 줄었습니다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1238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4F5D2F-8A11-C19D-8926-B420014A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2268639"/>
            <a:ext cx="9163050" cy="4010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싱글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29D8F-E2DD-AD44-3652-C136964CA948}"/>
              </a:ext>
            </a:extLst>
          </p:cNvPr>
          <p:cNvSpPr txBox="1"/>
          <p:nvPr/>
        </p:nvSpPr>
        <p:spPr>
          <a:xfrm>
            <a:off x="1027347" y="1736608"/>
            <a:ext cx="400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대체로 상승폭이 큰 태그가 많습니다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FFBA9-13CC-56F7-347D-62A90A2DE03D}"/>
              </a:ext>
            </a:extLst>
          </p:cNvPr>
          <p:cNvSpPr txBox="1"/>
          <p:nvPr/>
        </p:nvSpPr>
        <p:spPr>
          <a:xfrm>
            <a:off x="5948362" y="1459609"/>
            <a:ext cx="614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</a:t>
            </a:r>
            <a:r>
              <a:rPr lang="ko-KR" altLang="en-US" dirty="0"/>
              <a:t>과 </a:t>
            </a:r>
            <a:r>
              <a:rPr lang="en-US" altLang="ko-KR" dirty="0"/>
              <a:t>Adventure</a:t>
            </a:r>
            <a:r>
              <a:rPr lang="ko-KR" altLang="en-US" dirty="0"/>
              <a:t>태그가 압도적으로 </a:t>
            </a:r>
            <a:r>
              <a:rPr lang="en-US" altLang="ko-KR" dirty="0"/>
              <a:t>1,2</a:t>
            </a:r>
            <a:r>
              <a:rPr lang="ko-KR" altLang="en-US" dirty="0"/>
              <a:t>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Co-op </a:t>
            </a:r>
            <a:r>
              <a:rPr lang="ko-KR" altLang="en-US" dirty="0"/>
              <a:t>게임은 약간 하락세를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Simulation </a:t>
            </a:r>
            <a:r>
              <a:rPr lang="ko-KR" altLang="en-US" dirty="0"/>
              <a:t>게임은 상승세를 보이고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630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22BF55-1598-4141-68DE-31DD4FFE0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" y="1612975"/>
            <a:ext cx="10635916" cy="4367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2EB85-8E7D-1161-3073-590C75407AB2}"/>
              </a:ext>
            </a:extLst>
          </p:cNvPr>
          <p:cNvSpPr txBox="1"/>
          <p:nvPr/>
        </p:nvSpPr>
        <p:spPr>
          <a:xfrm>
            <a:off x="328780" y="5980224"/>
            <a:ext cx="1153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 – Shooter, Action – Third Person </a:t>
            </a:r>
            <a:r>
              <a:rPr lang="ko-KR" altLang="en-US" dirty="0"/>
              <a:t>태그는 순위권으로 들어왔지만</a:t>
            </a:r>
            <a:endParaRPr lang="en-US" altLang="ko-KR" dirty="0"/>
          </a:p>
          <a:p>
            <a:r>
              <a:rPr lang="en-US" altLang="ko-KR" dirty="0"/>
              <a:t>Adventure – Atmospheric, Adventure – Co-op </a:t>
            </a:r>
            <a:r>
              <a:rPr lang="ko-KR" altLang="en-US" dirty="0"/>
              <a:t>태그는 </a:t>
            </a:r>
            <a:r>
              <a:rPr lang="ko-KR" altLang="en-US" dirty="0" err="1"/>
              <a:t>순위권</a:t>
            </a:r>
            <a:r>
              <a:rPr lang="ko-KR" altLang="en-US" dirty="0"/>
              <a:t> 밖으로 나갔습니다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1056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더블 태그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0197A5-3CD4-4EF0-138A-B48F4098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4" y="1619066"/>
            <a:ext cx="5825632" cy="497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3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더블 태그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3878D7-D635-7BE3-FA5E-0CD14CE81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206877"/>
            <a:ext cx="10801350" cy="432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B2E0C-34F8-6C2A-4873-5DA69C6C5C40}"/>
              </a:ext>
            </a:extLst>
          </p:cNvPr>
          <p:cNvSpPr txBox="1"/>
          <p:nvPr/>
        </p:nvSpPr>
        <p:spPr>
          <a:xfrm>
            <a:off x="383059" y="1446324"/>
            <a:ext cx="470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Action,Adventure</a:t>
            </a:r>
            <a:r>
              <a:rPr lang="en-US" altLang="ko-KR" dirty="0"/>
              <a:t> – </a:t>
            </a:r>
            <a:r>
              <a:rPr lang="en-US" altLang="ko-KR" dirty="0" err="1"/>
              <a:t>Shooter,Atmospheric</a:t>
            </a:r>
            <a:endParaRPr lang="en-US" altLang="ko-KR" dirty="0"/>
          </a:p>
          <a:p>
            <a:r>
              <a:rPr lang="ko-KR" altLang="en-US" dirty="0"/>
              <a:t>태그의 수가 올랐습니다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20A1-6B49-19FA-1DDC-3C2E5873C038}"/>
              </a:ext>
            </a:extLst>
          </p:cNvPr>
          <p:cNvSpPr txBox="1"/>
          <p:nvPr/>
        </p:nvSpPr>
        <p:spPr>
          <a:xfrm>
            <a:off x="6667500" y="1406747"/>
            <a:ext cx="463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Building – Sandbox </a:t>
            </a:r>
            <a:r>
              <a:rPr lang="ko-KR" altLang="en-US" dirty="0"/>
              <a:t>수가 급락 했고</a:t>
            </a:r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태그가 전체적으로 줄었습니다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173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B9B860-679A-1130-0349-407E68327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4" y="2092655"/>
            <a:ext cx="10893291" cy="436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인기 게임 더블 태그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B2E0C-34F8-6C2A-4873-5DA69C6C5C40}"/>
              </a:ext>
            </a:extLst>
          </p:cNvPr>
          <p:cNvSpPr txBox="1"/>
          <p:nvPr/>
        </p:nvSpPr>
        <p:spPr>
          <a:xfrm>
            <a:off x="383059" y="1446324"/>
            <a:ext cx="470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</a:t>
            </a:r>
            <a:r>
              <a:rPr lang="ko-KR" altLang="en-US" dirty="0"/>
              <a:t>과 조합된 태그의 수가 증가하였고</a:t>
            </a:r>
            <a:endParaRPr lang="en-US" altLang="ko-KR" dirty="0"/>
          </a:p>
          <a:p>
            <a:r>
              <a:rPr lang="ko-KR" altLang="en-US" dirty="0"/>
              <a:t>전체적으로 하락보단 증가폭이 큽니다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20A1-6B49-19FA-1DDC-3C2E5873C038}"/>
              </a:ext>
            </a:extLst>
          </p:cNvPr>
          <p:cNvSpPr txBox="1"/>
          <p:nvPr/>
        </p:nvSpPr>
        <p:spPr>
          <a:xfrm>
            <a:off x="6667499" y="1446323"/>
            <a:ext cx="5141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 -</a:t>
            </a:r>
            <a:r>
              <a:rPr lang="ko-KR" altLang="en-US" dirty="0"/>
              <a:t> </a:t>
            </a:r>
            <a:r>
              <a:rPr lang="en-US" altLang="ko-KR" dirty="0"/>
              <a:t>Adventure</a:t>
            </a:r>
            <a:r>
              <a:rPr lang="ko-KR" altLang="en-US" dirty="0"/>
              <a:t>의 조합의 수가 가장 많고</a:t>
            </a:r>
            <a:endParaRPr lang="en-US" altLang="ko-KR" dirty="0"/>
          </a:p>
          <a:p>
            <a:r>
              <a:rPr lang="ko-KR" altLang="en-US" dirty="0"/>
              <a:t>전체적으로 </a:t>
            </a:r>
            <a:r>
              <a:rPr lang="en-US" altLang="ko-KR" dirty="0"/>
              <a:t>Action</a:t>
            </a:r>
            <a:r>
              <a:rPr lang="ko-KR" altLang="en-US" dirty="0"/>
              <a:t>게임의 인기가 많습니다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22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7985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701578" y="2110867"/>
            <a:ext cx="79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신작</a:t>
            </a:r>
            <a:r>
              <a:rPr lang="en-US" altLang="ko-KR" dirty="0"/>
              <a:t>, </a:t>
            </a:r>
            <a:r>
              <a:rPr lang="ko-KR" altLang="en-US" dirty="0"/>
              <a:t>인기 싱글 태그 데이터를 불러와 필요 없는 태그를 제거합니다</a:t>
            </a:r>
            <a:r>
              <a:rPr lang="en-US" altLang="ko-KR" dirty="0"/>
              <a:t>.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344A305-C542-FF53-B3F1-17135374D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8" y="2630355"/>
            <a:ext cx="6881715" cy="217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00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701578" y="2110867"/>
            <a:ext cx="79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날짜 기준으로 출시 예정</a:t>
            </a:r>
            <a:r>
              <a:rPr lang="en-US" altLang="ko-KR" dirty="0"/>
              <a:t>, </a:t>
            </a:r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인기 상위 태그 </a:t>
            </a:r>
            <a:r>
              <a:rPr lang="en-US" altLang="ko-KR" dirty="0"/>
              <a:t>3</a:t>
            </a:r>
            <a:r>
              <a:rPr lang="ko-KR" altLang="en-US" dirty="0"/>
              <a:t>개를 각각 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7423E00-E2FB-F79A-352B-3CD56C84A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7" y="2755210"/>
            <a:ext cx="8786519" cy="33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7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383059" y="1706097"/>
            <a:ext cx="79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 데이터프레임에 출시 예정</a:t>
            </a:r>
            <a:r>
              <a:rPr lang="en-US" altLang="ko-KR" dirty="0"/>
              <a:t>, </a:t>
            </a:r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인기를 구별할 열을 추가해 줍니다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4068B5D-5D58-9BCD-ADE7-78C9823B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2" y="2075429"/>
            <a:ext cx="5857718" cy="2083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7D13E-6D65-9285-F7B6-6CB2D4D1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72" y="2869144"/>
            <a:ext cx="2524477" cy="31055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70332C-87AA-FA95-7FBF-5E8311EC3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9144"/>
            <a:ext cx="1922094" cy="3025688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BB7F13A-C64B-7C44-CCDA-57956062ABF3}"/>
              </a:ext>
            </a:extLst>
          </p:cNvPr>
          <p:cNvCxnSpPr>
            <a:cxnSpLocks/>
          </p:cNvCxnSpPr>
          <p:nvPr/>
        </p:nvCxnSpPr>
        <p:spPr>
          <a:xfrm flipV="1">
            <a:off x="8044449" y="4009190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A6AA2-A9D1-B8B0-FDDF-DA736E7C2C3A}"/>
              </a:ext>
            </a:extLst>
          </p:cNvPr>
          <p:cNvSpPr/>
          <p:nvPr/>
        </p:nvSpPr>
        <p:spPr>
          <a:xfrm flipH="1">
            <a:off x="11314175" y="2869145"/>
            <a:ext cx="482573" cy="203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16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E30E3C-02F4-E554-9810-6DFFA3F8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3342840"/>
            <a:ext cx="10710910" cy="816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383059" y="2583921"/>
            <a:ext cx="7985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 예정</a:t>
            </a:r>
            <a:r>
              <a:rPr lang="en-US" altLang="ko-KR" dirty="0"/>
              <a:t>, </a:t>
            </a:r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인기 데이터프레임을 합치고</a:t>
            </a:r>
            <a:endParaRPr lang="en-US" altLang="ko-KR" dirty="0"/>
          </a:p>
          <a:p>
            <a:r>
              <a:rPr lang="en-US" altLang="ko-KR" dirty="0"/>
              <a:t>2022-12-01, 2022-12-04, 2022-12-08 </a:t>
            </a:r>
            <a:r>
              <a:rPr lang="ko-KR" altLang="en-US" dirty="0"/>
              <a:t>날짜의 데이터만 가져옵니다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21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75ED47-F22C-C9EE-23B3-9B60B013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8" y="1936155"/>
            <a:ext cx="11983621" cy="3867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A3991B-653B-0761-BD40-30241F5F7478}"/>
              </a:ext>
            </a:extLst>
          </p:cNvPr>
          <p:cNvSpPr txBox="1"/>
          <p:nvPr/>
        </p:nvSpPr>
        <p:spPr>
          <a:xfrm>
            <a:off x="2291255" y="1562171"/>
            <a:ext cx="959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정보가 </a:t>
            </a:r>
            <a:r>
              <a:rPr lang="en-US" altLang="ko-KR" dirty="0"/>
              <a:t>data-ds-</a:t>
            </a:r>
            <a:r>
              <a:rPr lang="en-US" altLang="ko-KR" dirty="0" err="1"/>
              <a:t>appid</a:t>
            </a:r>
            <a:r>
              <a:rPr lang="ko-KR" altLang="en-US" dirty="0"/>
              <a:t>에 있으므로 </a:t>
            </a:r>
            <a:r>
              <a:rPr lang="en-US" altLang="ko-KR" dirty="0"/>
              <a:t>data-ds-</a:t>
            </a:r>
            <a:r>
              <a:rPr lang="en-US" altLang="ko-KR" dirty="0" err="1"/>
              <a:t>appid</a:t>
            </a:r>
            <a:r>
              <a:rPr lang="ko-KR" altLang="en-US" dirty="0"/>
              <a:t>의 값을 </a:t>
            </a:r>
            <a:endParaRPr lang="en-US" altLang="ko-KR" dirty="0"/>
          </a:p>
          <a:p>
            <a:r>
              <a:rPr lang="ko-KR" altLang="en-US" dirty="0"/>
              <a:t>최신게임 </a:t>
            </a:r>
            <a:r>
              <a:rPr lang="en-US" altLang="ko-KR" dirty="0"/>
              <a:t>id </a:t>
            </a:r>
            <a:r>
              <a:rPr lang="ko-KR" altLang="en-US" dirty="0"/>
              <a:t>리스트인 </a:t>
            </a:r>
            <a:r>
              <a:rPr lang="en-US" altLang="ko-KR" dirty="0" err="1"/>
              <a:t>id_list_new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B2BAB3-A78F-3816-2904-56DF337D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61" y="4649498"/>
            <a:ext cx="5430008" cy="228632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B47D98-8597-7473-9682-90600FA11ADA}"/>
              </a:ext>
            </a:extLst>
          </p:cNvPr>
          <p:cNvSpPr/>
          <p:nvPr/>
        </p:nvSpPr>
        <p:spPr>
          <a:xfrm>
            <a:off x="6374868" y="4490545"/>
            <a:ext cx="1896773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610401-E5B5-374C-DF6A-DEAAEB23013B}"/>
              </a:ext>
            </a:extLst>
          </p:cNvPr>
          <p:cNvSpPr/>
          <p:nvPr/>
        </p:nvSpPr>
        <p:spPr>
          <a:xfrm>
            <a:off x="935421" y="3389008"/>
            <a:ext cx="2711669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BD8FF20-1FDB-22D3-B22E-91DE9653EF3E}"/>
              </a:ext>
            </a:extLst>
          </p:cNvPr>
          <p:cNvCxnSpPr>
            <a:cxnSpLocks/>
            <a:stCxn id="9" idx="0"/>
            <a:endCxn id="11" idx="0"/>
          </p:cNvCxnSpPr>
          <p:nvPr/>
        </p:nvCxnSpPr>
        <p:spPr>
          <a:xfrm rot="16200000" flipV="1">
            <a:off x="4256488" y="1423777"/>
            <a:ext cx="1101537" cy="5031999"/>
          </a:xfrm>
          <a:prstGeom prst="bentConnector3">
            <a:avLst>
              <a:gd name="adj1" fmla="val 1283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7FCFCE-D11E-C392-B5CB-BDF1D929B0AC}"/>
              </a:ext>
            </a:extLst>
          </p:cNvPr>
          <p:cNvSpPr/>
          <p:nvPr/>
        </p:nvSpPr>
        <p:spPr>
          <a:xfrm>
            <a:off x="527860" y="4183637"/>
            <a:ext cx="1115589" cy="1812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22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971D20D-F58C-819E-E70D-69FFFB4A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8" y="2723959"/>
            <a:ext cx="6364180" cy="2722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701578" y="1850132"/>
            <a:ext cx="1010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문을 이용하여 구해 뒀던 인기게임 상위태그 </a:t>
            </a:r>
            <a:r>
              <a:rPr lang="en-US" altLang="ko-KR" dirty="0"/>
              <a:t>3</a:t>
            </a:r>
            <a:r>
              <a:rPr lang="ko-KR" altLang="en-US" dirty="0"/>
              <a:t>개로 </a:t>
            </a:r>
            <a:r>
              <a:rPr lang="en-US" altLang="ko-KR" dirty="0" err="1"/>
              <a:t>countplot</a:t>
            </a:r>
            <a:r>
              <a:rPr lang="ko-KR" altLang="en-US" dirty="0"/>
              <a:t>을 만들어 </a:t>
            </a:r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축은 날짜로</a:t>
            </a:r>
            <a:r>
              <a:rPr lang="en-US" altLang="ko-KR" dirty="0"/>
              <a:t>, hue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으로 하여 출시 예정</a:t>
            </a:r>
            <a:r>
              <a:rPr lang="en-US" altLang="ko-KR" dirty="0"/>
              <a:t>, </a:t>
            </a:r>
            <a:r>
              <a:rPr lang="ko-KR" altLang="en-US" dirty="0"/>
              <a:t>최신</a:t>
            </a:r>
            <a:r>
              <a:rPr lang="en-US" altLang="ko-KR" dirty="0"/>
              <a:t>, </a:t>
            </a:r>
            <a:r>
              <a:rPr lang="ko-KR" altLang="en-US" dirty="0"/>
              <a:t>인기에서의 태그를 비교합니다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397A03-CAB3-F2A2-EC3C-6BB8D9BB1D0A}"/>
              </a:ext>
            </a:extLst>
          </p:cNvPr>
          <p:cNvSpPr/>
          <p:nvPr/>
        </p:nvSpPr>
        <p:spPr>
          <a:xfrm flipH="1">
            <a:off x="796828" y="3733250"/>
            <a:ext cx="4666062" cy="208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08CEA7-C790-6813-167B-E3519A078569}"/>
              </a:ext>
            </a:extLst>
          </p:cNvPr>
          <p:cNvSpPr/>
          <p:nvPr/>
        </p:nvSpPr>
        <p:spPr>
          <a:xfrm flipH="1">
            <a:off x="727484" y="4636418"/>
            <a:ext cx="6262073" cy="208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A782AE-D7F5-F736-4D2E-161BB40423C0}"/>
              </a:ext>
            </a:extLst>
          </p:cNvPr>
          <p:cNvSpPr/>
          <p:nvPr/>
        </p:nvSpPr>
        <p:spPr>
          <a:xfrm flipH="1">
            <a:off x="898934" y="4115966"/>
            <a:ext cx="1766274" cy="167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F2ABB-5BBD-181D-1004-16E3616AF4C3}"/>
              </a:ext>
            </a:extLst>
          </p:cNvPr>
          <p:cNvSpPr txBox="1"/>
          <p:nvPr/>
        </p:nvSpPr>
        <p:spPr>
          <a:xfrm>
            <a:off x="727484" y="5674451"/>
            <a:ext cx="9247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비교하는 값은 똑같기 때문에 기존 범례를 </a:t>
            </a:r>
            <a:r>
              <a:rPr lang="en-US" altLang="ko-KR" dirty="0"/>
              <a:t>remove()</a:t>
            </a:r>
            <a:r>
              <a:rPr lang="ko-KR" altLang="en-US" dirty="0"/>
              <a:t>로 제거하고 </a:t>
            </a:r>
            <a:endParaRPr lang="en-US" altLang="ko-KR" dirty="0"/>
          </a:p>
          <a:p>
            <a:r>
              <a:rPr lang="ko-KR" altLang="en-US" dirty="0"/>
              <a:t>공통 범례를 </a:t>
            </a:r>
            <a:r>
              <a:rPr lang="en-US" altLang="ko-KR" dirty="0" err="1"/>
              <a:t>figlegend</a:t>
            </a:r>
            <a:r>
              <a:rPr lang="ko-KR" altLang="en-US" dirty="0"/>
              <a:t>로 표시해줍니다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8078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95025" y="5186079"/>
            <a:ext cx="10753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인기게임에서 수가 많은 태그 상위 </a:t>
            </a:r>
            <a:r>
              <a:rPr lang="en-US" altLang="ko-KR" dirty="0"/>
              <a:t>3</a:t>
            </a:r>
            <a:r>
              <a:rPr lang="ko-KR" altLang="en-US" dirty="0"/>
              <a:t>개를 비교한 그래프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데이터의 범위가 일주일밖에 되지 않아 날짜 별 데이터의 차이가 크지는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인기게임에는 </a:t>
            </a:r>
            <a:r>
              <a:rPr lang="en-US" altLang="ko-KR" dirty="0"/>
              <a:t>Action</a:t>
            </a:r>
            <a:r>
              <a:rPr lang="ko-KR" altLang="en-US" dirty="0"/>
              <a:t>태그가 많으며 출시 예정게임에는 </a:t>
            </a:r>
            <a:r>
              <a:rPr lang="en-US" altLang="ko-KR" dirty="0"/>
              <a:t>Adventure</a:t>
            </a:r>
            <a:r>
              <a:rPr lang="ko-KR" altLang="en-US" dirty="0"/>
              <a:t>가 압도적으로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인기게임에는 </a:t>
            </a:r>
            <a:r>
              <a:rPr lang="en-US" altLang="ko-KR" dirty="0"/>
              <a:t>Open World</a:t>
            </a:r>
            <a:r>
              <a:rPr lang="ko-KR" altLang="en-US" dirty="0"/>
              <a:t>게임이 많지만 최근 출시되는</a:t>
            </a:r>
            <a:r>
              <a:rPr lang="en-US" altLang="ko-KR" dirty="0"/>
              <a:t>, </a:t>
            </a:r>
            <a:r>
              <a:rPr lang="ko-KR" altLang="en-US" dirty="0"/>
              <a:t>예정인 </a:t>
            </a:r>
            <a:r>
              <a:rPr lang="en-US" altLang="ko-KR" dirty="0"/>
              <a:t>Open World</a:t>
            </a:r>
            <a:r>
              <a:rPr lang="ko-KR" altLang="en-US" dirty="0"/>
              <a:t>게임의 수는 적습니다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AA4245-C82B-A52D-0459-7D4406A62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128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6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443336" y="1847708"/>
            <a:ext cx="1075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인기게임과 동일한 방식으로</a:t>
            </a:r>
            <a:endParaRPr lang="en-US" altLang="ko-KR" dirty="0"/>
          </a:p>
          <a:p>
            <a:r>
              <a:rPr lang="ko-KR" altLang="en-US" dirty="0"/>
              <a:t>출시 예정 </a:t>
            </a:r>
            <a:r>
              <a:rPr lang="en-US" altLang="ko-KR" dirty="0"/>
              <a:t>Top3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최신 게임 </a:t>
            </a:r>
            <a:r>
              <a:rPr lang="en-US" altLang="ko-KR" dirty="0"/>
              <a:t>Top3 </a:t>
            </a:r>
            <a:r>
              <a:rPr lang="ko-KR" altLang="en-US" dirty="0"/>
              <a:t>태그로 비교하여 그래프를 만듭니다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43978DF-21A1-3545-5629-E072346BE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6" y="3194240"/>
            <a:ext cx="5096586" cy="190560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75C1039-3A5F-C73D-F697-8719ACAC2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4240"/>
            <a:ext cx="5096586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7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160225" y="5409002"/>
            <a:ext cx="11752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Advanture</a:t>
            </a:r>
            <a:r>
              <a:rPr lang="ko-KR" altLang="en-US" sz="1600" dirty="0"/>
              <a:t>의 경우 인기 </a:t>
            </a:r>
            <a:r>
              <a:rPr lang="en-US" altLang="ko-KR" sz="1600" dirty="0" err="1"/>
              <a:t>Advanture</a:t>
            </a:r>
            <a:r>
              <a:rPr lang="en-US" altLang="ko-KR" sz="1600" dirty="0"/>
              <a:t> </a:t>
            </a:r>
            <a:r>
              <a:rPr lang="ko-KR" altLang="en-US" sz="1600" dirty="0"/>
              <a:t>게임의 수는 올라가지만 새로 출시되는 </a:t>
            </a:r>
            <a:r>
              <a:rPr lang="en-US" altLang="ko-KR" sz="1600" dirty="0" err="1"/>
              <a:t>Advanture</a:t>
            </a:r>
            <a:r>
              <a:rPr lang="ko-KR" altLang="en-US" sz="1600" dirty="0"/>
              <a:t> 게임의 수는 줄어들고 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Action</a:t>
            </a:r>
            <a:r>
              <a:rPr lang="ko-KR" altLang="en-US" sz="1600" dirty="0"/>
              <a:t> 태그의 경우 </a:t>
            </a:r>
            <a:r>
              <a:rPr lang="en-US" altLang="ko-KR" sz="1600" dirty="0"/>
              <a:t>Action </a:t>
            </a:r>
            <a:r>
              <a:rPr lang="ko-KR" altLang="en-US" sz="1600" dirty="0"/>
              <a:t>태그를 가진 인기 게임의 수가 올라가지만 출시 예정의 </a:t>
            </a:r>
            <a:r>
              <a:rPr lang="en-US" altLang="ko-KR" sz="1600" dirty="0"/>
              <a:t>Action</a:t>
            </a:r>
            <a:r>
              <a:rPr lang="ko-KR" altLang="en-US" sz="1600" dirty="0"/>
              <a:t>게임의 수는 큰 차이가 없습니다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여전히 </a:t>
            </a:r>
            <a:r>
              <a:rPr lang="en-US" altLang="ko-KR" sz="1600" dirty="0"/>
              <a:t>1</a:t>
            </a:r>
            <a:r>
              <a:rPr lang="ko-KR" altLang="en-US" sz="1600" dirty="0"/>
              <a:t>인</a:t>
            </a:r>
            <a:r>
              <a:rPr lang="en-US" altLang="ko-KR" sz="1600" dirty="0"/>
              <a:t>, </a:t>
            </a:r>
            <a:r>
              <a:rPr lang="ko-KR" altLang="en-US" sz="1600" dirty="0"/>
              <a:t>소규모 개발자들이 많은 </a:t>
            </a:r>
            <a:r>
              <a:rPr lang="en-US" altLang="ko-KR" sz="1600" dirty="0"/>
              <a:t>Indie </a:t>
            </a:r>
            <a:r>
              <a:rPr lang="ko-KR" altLang="en-US" sz="1600" dirty="0"/>
              <a:t>게임들을 만들고 있습니다</a:t>
            </a:r>
            <a:r>
              <a:rPr lang="en-US" altLang="ko-KR" sz="16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3AD8E5-1507-4492-191C-80A7E60DF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51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0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9A3C6A-F054-6D52-FAFB-9830AE62A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051"/>
            <a:ext cx="12192000" cy="3759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830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싱글 태그 출시 예정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최신</a:t>
            </a:r>
            <a:r>
              <a:rPr lang="en-US" altLang="ko-KR" sz="2800" b="1" dirty="0">
                <a:solidFill>
                  <a:schemeClr val="bg1"/>
                </a:solidFill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</a:rPr>
              <a:t> 인기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160225" y="5409002"/>
            <a:ext cx="1175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최신 게임 </a:t>
            </a:r>
            <a:r>
              <a:rPr lang="en-US" altLang="ko-KR" sz="1600" dirty="0"/>
              <a:t>Top3 </a:t>
            </a:r>
            <a:r>
              <a:rPr lang="ko-KR" altLang="en-US" sz="1600" dirty="0"/>
              <a:t>태그의 경우 인기 게임 </a:t>
            </a:r>
            <a:r>
              <a:rPr lang="en-US" altLang="ko-KR" sz="1600" dirty="0"/>
              <a:t>Top3 </a:t>
            </a:r>
            <a:r>
              <a:rPr lang="ko-KR" altLang="en-US" sz="1600" dirty="0"/>
              <a:t>태그의 결과와 순위의 변동이 있지만 결과값은 똑같습니다</a:t>
            </a:r>
            <a:r>
              <a:rPr lang="en-US" altLang="ko-KR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91075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A98BABA-475E-0B97-6AA3-2B74536F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8" y="2476220"/>
            <a:ext cx="3457736" cy="1654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582706" y="1754251"/>
            <a:ext cx="735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인기순위 데이터를 불러와 날짜별로 데이터프레임을 나눕니다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날짜별로 나눈 데이터프레임에서 날짜 열을 삭제합니다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31A9AC-5F45-7CBB-93F1-C78E55919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8" y="4852811"/>
            <a:ext cx="4095943" cy="729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976D02-6CFE-38CC-3874-6D109F8C0F25}"/>
              </a:ext>
            </a:extLst>
          </p:cNvPr>
          <p:cNvSpPr txBox="1"/>
          <p:nvPr/>
        </p:nvSpPr>
        <p:spPr>
          <a:xfrm>
            <a:off x="582705" y="5877390"/>
            <a:ext cx="735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데이터의 날짜 열 이름을 해당 날짜로 변경 합니다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0AA29B-61F9-485C-20D6-05AEE0197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56" y="2693037"/>
            <a:ext cx="2404381" cy="2713277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BEEB19F5-3CC8-0BC0-3C23-D2D438F8E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997" y="2652553"/>
            <a:ext cx="2763214" cy="2713277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77FD172-4E0C-1001-C436-3D5618967A9D}"/>
              </a:ext>
            </a:extLst>
          </p:cNvPr>
          <p:cNvCxnSpPr>
            <a:cxnSpLocks/>
          </p:cNvCxnSpPr>
          <p:nvPr/>
        </p:nvCxnSpPr>
        <p:spPr>
          <a:xfrm flipV="1">
            <a:off x="7875037" y="4009190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5C4682-8BEE-78E0-C229-AFA750F3C0EA}"/>
              </a:ext>
            </a:extLst>
          </p:cNvPr>
          <p:cNvSpPr/>
          <p:nvPr/>
        </p:nvSpPr>
        <p:spPr>
          <a:xfrm flipH="1">
            <a:off x="6823166" y="2612067"/>
            <a:ext cx="1051871" cy="26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1D0CE9-6B90-2015-F7BC-31694A0510F1}"/>
              </a:ext>
            </a:extLst>
          </p:cNvPr>
          <p:cNvSpPr/>
          <p:nvPr/>
        </p:nvSpPr>
        <p:spPr>
          <a:xfrm flipH="1">
            <a:off x="10488595" y="2559868"/>
            <a:ext cx="1051871" cy="26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76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E0468-BE9A-E5BC-CBD3-5BF6AF64248C}"/>
              </a:ext>
            </a:extLst>
          </p:cNvPr>
          <p:cNvSpPr txBox="1"/>
          <p:nvPr/>
        </p:nvSpPr>
        <p:spPr>
          <a:xfrm>
            <a:off x="383059" y="1847636"/>
            <a:ext cx="735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데이터프레임의 타이틀이름을 기준으로 날짜 순위 데이터를 합칩니다</a:t>
            </a:r>
            <a:r>
              <a:rPr lang="en-US" altLang="ko-KR" dirty="0"/>
              <a:t>.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77FD172-4E0C-1001-C436-3D5618967A9D}"/>
              </a:ext>
            </a:extLst>
          </p:cNvPr>
          <p:cNvCxnSpPr>
            <a:cxnSpLocks/>
          </p:cNvCxnSpPr>
          <p:nvPr/>
        </p:nvCxnSpPr>
        <p:spPr>
          <a:xfrm flipV="1">
            <a:off x="4889657" y="5014434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0D2E30E9-EDCD-115A-C04E-6E75AB7B1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54" y="3477485"/>
            <a:ext cx="3130476" cy="3073901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C35E69D8-0D1F-0DF1-7959-2D952310B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98" y="3500844"/>
            <a:ext cx="4449447" cy="3009376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56DBBCC-4A43-7A35-8398-5519F65FC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7" y="2337296"/>
            <a:ext cx="6391788" cy="10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15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211CA87-99E3-13B3-5A24-5F82248E3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543079"/>
            <a:ext cx="6506483" cy="1371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1619749"/>
            <a:ext cx="9446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400</a:t>
            </a:r>
            <a:r>
              <a:rPr lang="ko-KR" altLang="en-US" dirty="0"/>
              <a:t>위 밖을 뜻하는 </a:t>
            </a:r>
            <a:r>
              <a:rPr lang="en-US" altLang="ko-KR" dirty="0"/>
              <a:t>NAN </a:t>
            </a:r>
            <a:r>
              <a:rPr lang="ko-KR" altLang="en-US" dirty="0"/>
              <a:t>은 모두 </a:t>
            </a:r>
            <a:r>
              <a:rPr lang="en-US" altLang="ko-KR" dirty="0"/>
              <a:t>400</a:t>
            </a:r>
            <a:r>
              <a:rPr lang="ko-KR" altLang="en-US" dirty="0"/>
              <a:t>으로 바꿔줍니다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 별 랭크를 모두 </a:t>
            </a:r>
            <a:r>
              <a:rPr lang="en-US" altLang="ko-KR" dirty="0"/>
              <a:t>numeric</a:t>
            </a:r>
            <a:r>
              <a:rPr lang="ko-KR" altLang="en-US" dirty="0"/>
              <a:t>으로 바꿔주고 현재와 일주일 전의 랭크 차이를 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인덱스를 행번호가 아닌 </a:t>
            </a:r>
            <a:r>
              <a:rPr lang="en-US" altLang="ko-KR" dirty="0"/>
              <a:t>title</a:t>
            </a:r>
            <a:r>
              <a:rPr lang="ko-KR" altLang="en-US" dirty="0"/>
              <a:t>로 바꿔줍니다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828F5496-24CF-264E-2267-54E534F6B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50" y="4010025"/>
            <a:ext cx="3800486" cy="245624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C6FED60-10AE-D2D8-7142-A63BA316E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6" y="4080659"/>
            <a:ext cx="3747086" cy="2534335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263D9C0-53E6-A170-B4F9-8581C8D6CC49}"/>
              </a:ext>
            </a:extLst>
          </p:cNvPr>
          <p:cNvCxnSpPr>
            <a:cxnSpLocks/>
          </p:cNvCxnSpPr>
          <p:nvPr/>
        </p:nvCxnSpPr>
        <p:spPr>
          <a:xfrm flipV="1">
            <a:off x="4930248" y="5157309"/>
            <a:ext cx="111394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5DF2F0-F0C4-FC68-B9AD-7744D2C0E97D}"/>
              </a:ext>
            </a:extLst>
          </p:cNvPr>
          <p:cNvSpPr/>
          <p:nvPr/>
        </p:nvSpPr>
        <p:spPr>
          <a:xfrm flipH="1">
            <a:off x="9458524" y="3947490"/>
            <a:ext cx="428425" cy="367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81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C9A523-82FD-FD23-0665-FA884C4A4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578693"/>
            <a:ext cx="9614066" cy="2862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1598694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많이 랭크가 올린 게임과 내려간 게임을 구한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랭크가 많이 오른 게임을 그래프화 하여 </a:t>
            </a:r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5DF2F0-F0C4-FC68-B9AD-7744D2C0E97D}"/>
              </a:ext>
            </a:extLst>
          </p:cNvPr>
          <p:cNvSpPr/>
          <p:nvPr/>
        </p:nvSpPr>
        <p:spPr>
          <a:xfrm flipH="1">
            <a:off x="445092" y="4245544"/>
            <a:ext cx="6065435" cy="367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B1A4A-C4F1-69E1-CD2E-AC6D56ADC958}"/>
              </a:ext>
            </a:extLst>
          </p:cNvPr>
          <p:cNvSpPr txBox="1"/>
          <p:nvPr/>
        </p:nvSpPr>
        <p:spPr>
          <a:xfrm>
            <a:off x="445092" y="5618545"/>
            <a:ext cx="1092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날짜인 </a:t>
            </a:r>
            <a:r>
              <a:rPr lang="en-US" altLang="ko-KR" dirty="0"/>
              <a:t>index</a:t>
            </a:r>
            <a:r>
              <a:rPr lang="ko-KR" altLang="en-US" dirty="0"/>
              <a:t>를 </a:t>
            </a:r>
            <a:r>
              <a:rPr lang="en-US" altLang="ko-KR" dirty="0"/>
              <a:t>x</a:t>
            </a:r>
            <a:r>
              <a:rPr lang="ko-KR" altLang="en-US" dirty="0"/>
              <a:t>축으로 게임 순위를 </a:t>
            </a:r>
            <a:r>
              <a:rPr lang="en-US" altLang="ko-KR" dirty="0"/>
              <a:t>y</a:t>
            </a:r>
            <a:r>
              <a:rPr lang="ko-KR" altLang="en-US" dirty="0"/>
              <a:t>축으로 그래프를 만듭니다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1449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C9A523-82FD-FD23-0665-FA884C4A4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578693"/>
            <a:ext cx="9614066" cy="2862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1793766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랭크는 값이 적을수록 상위 값이기 때문에 </a:t>
            </a:r>
            <a:endParaRPr lang="en-US" altLang="ko-KR" dirty="0"/>
          </a:p>
          <a:p>
            <a:r>
              <a:rPr lang="en-US" altLang="ko-KR" dirty="0" err="1"/>
              <a:t>Invert_yaxis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en-US" altLang="ko-KR" dirty="0"/>
              <a:t>y</a:t>
            </a:r>
            <a:r>
              <a:rPr lang="ko-KR" altLang="en-US" dirty="0"/>
              <a:t>축을 반전시켜 줍니다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5DF2F0-F0C4-FC68-B9AD-7744D2C0E97D}"/>
              </a:ext>
            </a:extLst>
          </p:cNvPr>
          <p:cNvSpPr/>
          <p:nvPr/>
        </p:nvSpPr>
        <p:spPr>
          <a:xfrm flipH="1">
            <a:off x="445090" y="5169407"/>
            <a:ext cx="1907966" cy="369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6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F0989B6-221A-1113-82CB-39F3133FD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0" y="1741511"/>
            <a:ext cx="10021699" cy="2200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</a:t>
            </a:r>
            <a:r>
              <a:rPr lang="en-US" altLang="ko-KR" sz="2800" b="1" dirty="0">
                <a:solidFill>
                  <a:schemeClr val="bg1"/>
                </a:solidFill>
              </a:rPr>
              <a:t>id </a:t>
            </a:r>
            <a:r>
              <a:rPr lang="ko-KR" altLang="en-US" sz="2800" b="1" dirty="0">
                <a:solidFill>
                  <a:schemeClr val="bg1"/>
                </a:solidFill>
              </a:rPr>
              <a:t>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3991B-653B-0761-BD40-30241F5F7478}"/>
              </a:ext>
            </a:extLst>
          </p:cNvPr>
          <p:cNvSpPr txBox="1"/>
          <p:nvPr/>
        </p:nvSpPr>
        <p:spPr>
          <a:xfrm>
            <a:off x="2318529" y="1444399"/>
            <a:ext cx="959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방법으로 인기 판매는 </a:t>
            </a:r>
            <a:r>
              <a:rPr lang="en-US" altLang="ko-KR" dirty="0" err="1"/>
              <a:t>globaltopsellers</a:t>
            </a:r>
            <a:r>
              <a:rPr lang="en-US" altLang="ko-KR" dirty="0"/>
              <a:t>, </a:t>
            </a:r>
            <a:r>
              <a:rPr lang="ko-KR" altLang="en-US" dirty="0"/>
              <a:t>출시 예정은 </a:t>
            </a:r>
            <a:r>
              <a:rPr lang="en-US" altLang="ko-KR" dirty="0" err="1"/>
              <a:t>popularcomingsoon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변경하여 </a:t>
            </a:r>
            <a:r>
              <a:rPr lang="en-US" altLang="ko-KR" dirty="0"/>
              <a:t>id</a:t>
            </a:r>
            <a:r>
              <a:rPr lang="ko-KR" altLang="en-US" dirty="0"/>
              <a:t>를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04BE8D-7F17-664F-29EC-9278E7805F2C}"/>
              </a:ext>
            </a:extLst>
          </p:cNvPr>
          <p:cNvSpPr/>
          <p:nvPr/>
        </p:nvSpPr>
        <p:spPr>
          <a:xfrm>
            <a:off x="6294905" y="2093113"/>
            <a:ext cx="2709136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9D946C-9240-0BE1-B266-55F727996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4082277"/>
            <a:ext cx="10088383" cy="22577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6294905" y="4355546"/>
            <a:ext cx="2709136" cy="546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35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5F985CA-55D7-FF27-41B8-2EAD97DD1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3122849"/>
            <a:ext cx="8259055" cy="210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2196102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방법으로 가장 많이 랭크가 하락한 게임의 그래프를</a:t>
            </a:r>
            <a:endParaRPr lang="en-US" altLang="ko-KR" dirty="0"/>
          </a:p>
          <a:p>
            <a:r>
              <a:rPr lang="ko-KR" altLang="en-US" dirty="0"/>
              <a:t>만들어 </a:t>
            </a:r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033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F14E2F5-6B37-3D3F-6F22-D7B982B5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934328"/>
            <a:ext cx="6628521" cy="3115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2196102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날짜를 기준으로 정렬하여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Top10</a:t>
            </a:r>
            <a:r>
              <a:rPr lang="ko-KR" altLang="en-US" dirty="0"/>
              <a:t>의 게임의 랭크 변화를 그래프화 하여 새로운 </a:t>
            </a:r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96D6B5-A893-CF1E-6987-FAE13ECEF3FD}"/>
              </a:ext>
            </a:extLst>
          </p:cNvPr>
          <p:cNvSpPr/>
          <p:nvPr/>
        </p:nvSpPr>
        <p:spPr>
          <a:xfrm>
            <a:off x="604383" y="5437777"/>
            <a:ext cx="1663329" cy="32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64412-84E8-5ED2-7A7B-C69E1F4FAA6E}"/>
              </a:ext>
            </a:extLst>
          </p:cNvPr>
          <p:cNvSpPr txBox="1"/>
          <p:nvPr/>
        </p:nvSpPr>
        <p:spPr>
          <a:xfrm>
            <a:off x="2511552" y="5618545"/>
            <a:ext cx="716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Top10</a:t>
            </a:r>
            <a:r>
              <a:rPr lang="ko-KR" altLang="en-US" dirty="0"/>
              <a:t>의 경우 마지막 값이 차례대로 </a:t>
            </a:r>
            <a:r>
              <a:rPr lang="en-US" altLang="ko-KR" dirty="0"/>
              <a:t>1~10 </a:t>
            </a:r>
            <a:r>
              <a:rPr lang="ko-KR" altLang="en-US" dirty="0"/>
              <a:t>까지밖에 없으므로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축 범위를 </a:t>
            </a:r>
            <a:r>
              <a:rPr lang="en-US" altLang="ko-KR" dirty="0"/>
              <a:t>30</a:t>
            </a:r>
            <a:r>
              <a:rPr lang="ko-KR" altLang="en-US" dirty="0"/>
              <a:t>까지로 설정합니다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143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604383" y="2196102"/>
            <a:ext cx="1092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 변화 값의 절대값을 구한 후 랭크 변동이 가장 심한 게임 </a:t>
            </a:r>
            <a:r>
              <a:rPr lang="en-US" altLang="ko-KR" dirty="0"/>
              <a:t>10</a:t>
            </a:r>
            <a:r>
              <a:rPr lang="ko-KR" altLang="en-US" dirty="0"/>
              <a:t>개를 그래프화 시켜</a:t>
            </a:r>
            <a:endParaRPr lang="en-US" altLang="ko-KR" dirty="0"/>
          </a:p>
          <a:p>
            <a:r>
              <a:rPr lang="en-US" altLang="ko-KR" dirty="0"/>
              <a:t>Subplot</a:t>
            </a:r>
            <a:r>
              <a:rPr lang="ko-KR" altLang="en-US" dirty="0"/>
              <a:t>에 추가합니다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62787BA-8EDF-0CC4-4CD6-B2F29762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3" y="2940229"/>
            <a:ext cx="7672199" cy="31489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79D76B-1492-5014-7CB1-0D0A6F2C279A}"/>
              </a:ext>
            </a:extLst>
          </p:cNvPr>
          <p:cNvSpPr/>
          <p:nvPr/>
        </p:nvSpPr>
        <p:spPr>
          <a:xfrm>
            <a:off x="1973434" y="3065730"/>
            <a:ext cx="4622847" cy="300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A6AFAF4-74DA-0184-177F-A6A1AA687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615" y="2993577"/>
            <a:ext cx="3955690" cy="8270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090304-9508-DF39-1114-60565B16741B}"/>
              </a:ext>
            </a:extLst>
          </p:cNvPr>
          <p:cNvSpPr/>
          <p:nvPr/>
        </p:nvSpPr>
        <p:spPr>
          <a:xfrm>
            <a:off x="8061614" y="2990703"/>
            <a:ext cx="3862161" cy="827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6DA9176-C5BC-2097-8C30-B78D0DCD5E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96282" y="3268404"/>
            <a:ext cx="1134926" cy="48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036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87D19C-EF60-7003-E198-73CC31A12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" y="1460204"/>
            <a:ext cx="11128248" cy="3971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405384" y="5616057"/>
            <a:ext cx="4205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 상승을 보면</a:t>
            </a:r>
            <a:r>
              <a:rPr lang="en-US" altLang="ko-KR" dirty="0"/>
              <a:t> 10</a:t>
            </a:r>
            <a:r>
              <a:rPr lang="ko-KR" altLang="en-US" dirty="0"/>
              <a:t>개의 게임 모두다 </a:t>
            </a:r>
            <a:endParaRPr lang="en-US" altLang="ko-KR" dirty="0"/>
          </a:p>
          <a:p>
            <a:r>
              <a:rPr lang="ko-KR" altLang="en-US" dirty="0"/>
              <a:t>일주일 전에는 </a:t>
            </a:r>
            <a:r>
              <a:rPr lang="en-US" altLang="ko-KR" dirty="0"/>
              <a:t>400</a:t>
            </a:r>
            <a:r>
              <a:rPr lang="ko-KR" altLang="en-US" dirty="0"/>
              <a:t>위 밖에 있다가</a:t>
            </a:r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위안으로 급상승 하였다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2210C-DF83-9B37-69AE-51492D335BA2}"/>
              </a:ext>
            </a:extLst>
          </p:cNvPr>
          <p:cNvSpPr txBox="1"/>
          <p:nvPr/>
        </p:nvSpPr>
        <p:spPr>
          <a:xfrm>
            <a:off x="5894925" y="5431391"/>
            <a:ext cx="5205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 하락게임을 보면 </a:t>
            </a:r>
            <a:r>
              <a:rPr lang="en-US" altLang="ko-KR" dirty="0" err="1"/>
              <a:t>LostArk</a:t>
            </a:r>
            <a:r>
              <a:rPr lang="ko-KR" altLang="en-US" dirty="0"/>
              <a:t>가 갑자기 엄청난 하락세로 순위 밖으로 떨어졌고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개의 게임 중 </a:t>
            </a:r>
            <a:r>
              <a:rPr lang="en-US" altLang="ko-KR" dirty="0"/>
              <a:t>Warhammer</a:t>
            </a:r>
            <a:r>
              <a:rPr lang="ko-KR" altLang="en-US" dirty="0"/>
              <a:t>만이 </a:t>
            </a:r>
            <a:r>
              <a:rPr lang="en-US" altLang="ko-KR" dirty="0"/>
              <a:t>400</a:t>
            </a:r>
            <a:r>
              <a:rPr lang="ko-KR" altLang="en-US" dirty="0"/>
              <a:t>위 안으로 남았지만 곧 </a:t>
            </a:r>
            <a:r>
              <a:rPr lang="en-US" altLang="ko-KR" dirty="0"/>
              <a:t>400</a:t>
            </a:r>
            <a:r>
              <a:rPr lang="ko-KR" altLang="en-US" dirty="0"/>
              <a:t>위 밖으로 떨어질 것 같다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5731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E54578D-B647-03DA-C384-AC6EED0E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4" y="1375809"/>
            <a:ext cx="11128410" cy="4177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순위 변동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39092-F226-FD49-4C56-97AFEECB4E18}"/>
              </a:ext>
            </a:extLst>
          </p:cNvPr>
          <p:cNvSpPr txBox="1"/>
          <p:nvPr/>
        </p:nvSpPr>
        <p:spPr>
          <a:xfrm>
            <a:off x="405384" y="5616057"/>
            <a:ext cx="4205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개의 게임은 꾸준히 상위권에 비해</a:t>
            </a:r>
            <a:endParaRPr lang="en-US" altLang="ko-KR" dirty="0"/>
          </a:p>
          <a:p>
            <a:r>
              <a:rPr lang="en-US" altLang="ko-KR" dirty="0"/>
              <a:t>IXION</a:t>
            </a:r>
            <a:r>
              <a:rPr lang="ko-KR" altLang="en-US" dirty="0"/>
              <a:t>등 </a:t>
            </a:r>
            <a:r>
              <a:rPr lang="en-US" altLang="ko-KR" dirty="0"/>
              <a:t>3</a:t>
            </a:r>
            <a:r>
              <a:rPr lang="ko-KR" altLang="en-US" dirty="0"/>
              <a:t>개의 게임은 인기가 급상승 하였다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2210C-DF83-9B37-69AE-51492D335BA2}"/>
              </a:ext>
            </a:extLst>
          </p:cNvPr>
          <p:cNvSpPr txBox="1"/>
          <p:nvPr/>
        </p:nvSpPr>
        <p:spPr>
          <a:xfrm>
            <a:off x="5774355" y="5496270"/>
            <a:ext cx="5801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랭크 변화를 보면 </a:t>
            </a:r>
            <a:r>
              <a:rPr lang="en-US" altLang="ko-KR" dirty="0" err="1"/>
              <a:t>LostArk</a:t>
            </a:r>
            <a:r>
              <a:rPr lang="en-US" altLang="ko-KR" dirty="0"/>
              <a:t>, X4</a:t>
            </a:r>
            <a:r>
              <a:rPr lang="ko-KR" altLang="en-US" dirty="0"/>
              <a:t>등 </a:t>
            </a:r>
            <a:r>
              <a:rPr lang="en-US" altLang="ko-KR" dirty="0"/>
              <a:t>4</a:t>
            </a:r>
            <a:r>
              <a:rPr lang="ko-KR" altLang="en-US" dirty="0"/>
              <a:t>개의 게임의 인기가 급락하였고</a:t>
            </a:r>
            <a:endParaRPr lang="en-US" altLang="ko-KR" dirty="0"/>
          </a:p>
          <a:p>
            <a:r>
              <a:rPr lang="en-US" altLang="ko-KR" dirty="0"/>
              <a:t>IXION,</a:t>
            </a:r>
            <a:r>
              <a:rPr lang="ko-KR" altLang="en-US" dirty="0"/>
              <a:t> </a:t>
            </a:r>
            <a:r>
              <a:rPr lang="en-US" altLang="ko-KR" dirty="0" err="1"/>
              <a:t>Dawrf</a:t>
            </a:r>
            <a:r>
              <a:rPr lang="ko-KR" altLang="en-US" dirty="0"/>
              <a:t> </a:t>
            </a:r>
            <a:r>
              <a:rPr lang="en-US" altLang="ko-KR" dirty="0"/>
              <a:t>Fortress</a:t>
            </a:r>
            <a:r>
              <a:rPr lang="ko-KR" altLang="en-US" dirty="0"/>
              <a:t>등 </a:t>
            </a:r>
            <a:r>
              <a:rPr lang="en-US" altLang="ko-KR" dirty="0"/>
              <a:t>6</a:t>
            </a:r>
            <a:r>
              <a:rPr lang="ko-KR" altLang="en-US" dirty="0"/>
              <a:t>개의 게임의 인기가 급상승 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8821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 descr="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02D5B087-762C-13CD-6AF8-C7B4F5C85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3" y="2061176"/>
            <a:ext cx="11232765" cy="22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582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4726B2-F53C-E5DB-7B2E-BE125D9CF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45" y="1537325"/>
            <a:ext cx="5712941" cy="51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80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ADE3C2-23C5-4029-4C1D-FC4CCD91B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3" y="1665603"/>
            <a:ext cx="10794004" cy="44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5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316FF9-7244-01A6-0B18-D0413D3C0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07" y="1546791"/>
            <a:ext cx="6210939" cy="53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170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 descr="텍스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AD58E182-8F25-CD42-64CD-6FF429F1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3" y="2323367"/>
            <a:ext cx="11195505" cy="2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2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BF3D353-BE1B-33C9-4310-F9222F4D7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2" y="3525137"/>
            <a:ext cx="7259063" cy="258163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79BF5A-7BE3-8B16-8233-1162FA8DC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8" y="1606266"/>
            <a:ext cx="2848373" cy="14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</a:t>
            </a:r>
            <a:r>
              <a:rPr lang="ko-KR" altLang="en-US" sz="2800" b="1" dirty="0" err="1">
                <a:solidFill>
                  <a:schemeClr val="bg1"/>
                </a:solidFill>
              </a:rPr>
              <a:t>수집후</a:t>
            </a:r>
            <a:r>
              <a:rPr lang="ko-KR" altLang="en-US" sz="2800" b="1" dirty="0">
                <a:solidFill>
                  <a:schemeClr val="bg1"/>
                </a:solidFill>
              </a:rPr>
              <a:t> 저장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04BE8D-7F17-664F-29EC-9278E7805F2C}"/>
              </a:ext>
            </a:extLst>
          </p:cNvPr>
          <p:cNvSpPr/>
          <p:nvPr/>
        </p:nvSpPr>
        <p:spPr>
          <a:xfrm>
            <a:off x="617182" y="1487187"/>
            <a:ext cx="2709136" cy="1667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617182" y="3525137"/>
            <a:ext cx="3994923" cy="1006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E45AD-BF91-629F-2D65-BD3AF78A8CCC}"/>
              </a:ext>
            </a:extLst>
          </p:cNvPr>
          <p:cNvSpPr txBox="1"/>
          <p:nvPr/>
        </p:nvSpPr>
        <p:spPr>
          <a:xfrm>
            <a:off x="3902635" y="1766742"/>
            <a:ext cx="596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데이터를 담을 데이터 프레임을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4782986" y="3035215"/>
            <a:ext cx="596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문을 돌려 크롤링한 최신게임 </a:t>
            </a:r>
            <a:r>
              <a:rPr lang="en-US" altLang="ko-KR" dirty="0" err="1"/>
              <a:t>url</a:t>
            </a:r>
            <a:r>
              <a:rPr lang="en-US" altLang="ko-KR" dirty="0"/>
              <a:t> id</a:t>
            </a:r>
            <a:r>
              <a:rPr lang="ko-KR" altLang="en-US" dirty="0"/>
              <a:t>를 넣습니다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16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E45FB-C09B-2845-D15A-24E623BE6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61" y="1460516"/>
            <a:ext cx="6058723" cy="53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71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1CD14B-25F5-F22C-9C9E-70CB79D1F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3" y="1672443"/>
            <a:ext cx="11348693" cy="46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632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8BF89-7565-2A3A-5052-ADF83FE0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2" y="1482907"/>
            <a:ext cx="6099336" cy="52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57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 descr="텍스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C88C8DE0-7603-AE82-5015-589F12CA0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3" y="2976271"/>
            <a:ext cx="11553380" cy="22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42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C03A1-A368-1ADC-C183-FE1985C6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24" y="1398332"/>
            <a:ext cx="5983467" cy="53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8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7CD61D-6C47-B3CD-920A-3704307C8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4" y="1640407"/>
            <a:ext cx="11586090" cy="47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1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E9DD40-2696-7BA8-7B0F-F7CE07B99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34" y="1454474"/>
            <a:ext cx="6240470" cy="53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538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123F16-CCBB-A7FA-291D-24463B01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768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529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834B8C-8B8D-78EA-CFFB-54A32CA6B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963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1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A71C9E-C8D9-689A-EC0B-18CB85EFA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539"/>
            <a:ext cx="12192000" cy="37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3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38FCD5D-B44F-E764-8DD1-6D23A176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721088"/>
            <a:ext cx="7259063" cy="2581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태그 </a:t>
            </a:r>
            <a:r>
              <a:rPr lang="ko-KR" altLang="en-US" sz="2800" b="1" dirty="0" err="1">
                <a:solidFill>
                  <a:schemeClr val="bg1"/>
                </a:solidFill>
              </a:rPr>
              <a:t>수집후</a:t>
            </a:r>
            <a:r>
              <a:rPr lang="ko-KR" altLang="en-US" sz="2800" b="1" dirty="0">
                <a:solidFill>
                  <a:schemeClr val="bg1"/>
                </a:solidFill>
              </a:rPr>
              <a:t>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7FA58-0733-3C85-CDBD-AAF64EDA0648}"/>
              </a:ext>
            </a:extLst>
          </p:cNvPr>
          <p:cNvSpPr/>
          <p:nvPr/>
        </p:nvSpPr>
        <p:spPr>
          <a:xfrm>
            <a:off x="696693" y="3325167"/>
            <a:ext cx="3393344" cy="207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48854-ED46-AB9D-CFA1-956FB6ED3A8B}"/>
              </a:ext>
            </a:extLst>
          </p:cNvPr>
          <p:cNvSpPr txBox="1"/>
          <p:nvPr/>
        </p:nvSpPr>
        <p:spPr>
          <a:xfrm>
            <a:off x="5732358" y="2231618"/>
            <a:ext cx="463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게임 페이지에 태그가 있는지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01B6117-1B65-3E60-2CDD-F4499A3B1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3767904"/>
            <a:ext cx="6249272" cy="28197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CAC547-3FE5-FAE8-DA4D-3144CA4A31F7}"/>
              </a:ext>
            </a:extLst>
          </p:cNvPr>
          <p:cNvSpPr/>
          <p:nvPr/>
        </p:nvSpPr>
        <p:spPr>
          <a:xfrm>
            <a:off x="3078946" y="5472058"/>
            <a:ext cx="3337896" cy="696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603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A1D402-47D0-4489-13C2-BE1B7D61C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9" y="2061656"/>
            <a:ext cx="11778461" cy="42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42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FAC66-8EEE-092D-EE7F-1DB867B6AA90}"/>
              </a:ext>
            </a:extLst>
          </p:cNvPr>
          <p:cNvSpPr txBox="1"/>
          <p:nvPr/>
        </p:nvSpPr>
        <p:spPr>
          <a:xfrm>
            <a:off x="383059" y="593124"/>
            <a:ext cx="57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656C0-ACCD-0061-8EF1-ADAE8EADD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1" y="1924448"/>
            <a:ext cx="11759184" cy="441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0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</TotalTime>
  <Words>2008</Words>
  <Application>Microsoft Office PowerPoint</Application>
  <PresentationFormat>와이드스크린</PresentationFormat>
  <Paragraphs>289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4" baseType="lpstr">
      <vt:lpstr>맑은 고딕</vt:lpstr>
      <vt:lpstr>Arial</vt:lpstr>
      <vt:lpstr>Office 테마</vt:lpstr>
      <vt:lpstr>빅데이터 처리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처리 과제 </dc:title>
  <dc:creator>고 대현</dc:creator>
  <cp:lastModifiedBy>고 대현</cp:lastModifiedBy>
  <cp:revision>20</cp:revision>
  <dcterms:created xsi:type="dcterms:W3CDTF">2022-12-09T07:31:39Z</dcterms:created>
  <dcterms:modified xsi:type="dcterms:W3CDTF">2022-12-11T06:17:19Z</dcterms:modified>
</cp:coreProperties>
</file>